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318" r:id="rId3"/>
    <p:sldId id="294" r:id="rId4"/>
    <p:sldId id="295" r:id="rId5"/>
    <p:sldId id="293" r:id="rId6"/>
    <p:sldId id="297" r:id="rId7"/>
    <p:sldId id="299" r:id="rId8"/>
    <p:sldId id="313" r:id="rId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318"/>
            <p14:sldId id="294"/>
            <p14:sldId id="295"/>
            <p14:sldId id="293"/>
            <p14:sldId id="297"/>
            <p14:sldId id="29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76A"/>
    <a:srgbClr val="ECDFF5"/>
    <a:srgbClr val="3A6E8E"/>
    <a:srgbClr val="6F3191"/>
    <a:srgbClr val="71DAEB"/>
    <a:srgbClr val="CEDDF2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/>
    <p:restoredTop sz="92750" autoAdjust="0"/>
  </p:normalViewPr>
  <p:slideViewPr>
    <p:cSldViewPr>
      <p:cViewPr varScale="1">
        <p:scale>
          <a:sx n="147" d="100"/>
          <a:sy n="147" d="100"/>
        </p:scale>
        <p:origin x="20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4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1890" y="-1"/>
            <a:ext cx="9132110" cy="7105923"/>
            <a:chOff x="11890" y="-1"/>
            <a:chExt cx="9132110" cy="710592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0" y="-1"/>
              <a:ext cx="9132110" cy="710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0" y="0"/>
              <a:ext cx="5499186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7601347" cy="20882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br>
              <a:rPr lang="ru-RU" sz="32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32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Развитие дидактических представлений о процессе обучения</a:t>
            </a:r>
            <a:endParaRPr lang="ru-RU" altLang="ru-RU" sz="4000" dirty="0">
              <a:solidFill>
                <a:srgbClr val="6D276A"/>
              </a:solidFill>
              <a:latin typeface="+mn-lt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113" y="5564188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4813" y="6250312"/>
            <a:ext cx="186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2023 года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9792" y="4964646"/>
            <a:ext cx="5907162" cy="696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6D276A"/>
                </a:solidFill>
                <a:latin typeface="+mn-lt"/>
                <a:ea typeface="Yu Mincho Light" pitchFamily="18" charset="-128"/>
                <a:cs typeface="Times New Roman" pitchFamily="18" charset="0"/>
              </a:rPr>
              <a:t>Ирина Михайловна Осмоловская, доктор педагогических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29" y="315262"/>
            <a:ext cx="7867045" cy="14144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Процесс обучения – основная категория дидактики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454" y="1844824"/>
            <a:ext cx="8265727" cy="4731657"/>
          </a:xfrm>
        </p:spPr>
        <p:txBody>
          <a:bodyPr>
            <a:normAutofit/>
          </a:bodyPr>
          <a:lstStyle/>
          <a:p>
            <a:pPr marL="291600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классической дидактике процесс обучения понимается как целенаправленная совместная деятельность учителя и учащихся, решающая задачи образования и развития личности. 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4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4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Процесс обучения специально конструируется и осуществляется. </a:t>
            </a:r>
          </a:p>
          <a:p>
            <a:pPr marL="2916000" indent="0">
              <a:spcBef>
                <a:spcPts val="0"/>
              </a:spcBef>
              <a:buNone/>
            </a:pP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91600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 человека и его деятельности он не существует.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Научение               обучение</a:t>
            </a:r>
          </a:p>
          <a:p>
            <a:pPr marL="2916000" indent="0">
              <a:spcBef>
                <a:spcPts val="0"/>
              </a:spcBef>
              <a:buNone/>
            </a:pPr>
            <a:endParaRPr lang="ru-RU" sz="24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4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4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0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F549DB-BE51-E5A9-3BE2-69830A282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305"/>
            <a:ext cx="3192855" cy="2463059"/>
          </a:xfrm>
          <a:prstGeom prst="rect">
            <a:avLst/>
          </a:prstGeom>
        </p:spPr>
      </p:pic>
      <p:sp>
        <p:nvSpPr>
          <p:cNvPr id="15" name="Не равно 14">
            <a:extLst>
              <a:ext uri="{FF2B5EF4-FFF2-40B4-BE49-F238E27FC236}">
                <a16:creationId xmlns:a16="http://schemas.microsoft.com/office/drawing/2014/main" id="{70BDE506-EABF-CF41-6853-B18B7023AD09}"/>
              </a:ext>
            </a:extLst>
          </p:cNvPr>
          <p:cNvSpPr/>
          <p:nvPr/>
        </p:nvSpPr>
        <p:spPr>
          <a:xfrm>
            <a:off x="5076056" y="5790028"/>
            <a:ext cx="899817" cy="28803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29" y="315262"/>
            <a:ext cx="7867045" cy="10255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обучения</a:t>
            </a:r>
            <a:b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6D27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78" y="1252664"/>
            <a:ext cx="8642903" cy="5323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2916000" indent="0">
              <a:spcBef>
                <a:spcPts val="0"/>
              </a:spcBef>
              <a:buNone/>
            </a:pPr>
            <a:endParaRPr lang="ru-RU" sz="20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</a:t>
            </a:r>
          </a:p>
          <a:p>
            <a:pPr marL="291600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субъект-объектное</a:t>
            </a:r>
          </a:p>
          <a:p>
            <a:pPr marL="291600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субъект-объект/субъектное</a:t>
            </a:r>
          </a:p>
          <a:p>
            <a:pPr marL="291600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субъект-субъектное</a:t>
            </a:r>
          </a:p>
          <a:p>
            <a:pPr marL="3373200" indent="-457200">
              <a:spcBef>
                <a:spcPts val="0"/>
              </a:spcBef>
              <a:buFontTx/>
              <a:buChar char="-"/>
            </a:pPr>
            <a:endParaRPr lang="ru-RU" sz="28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8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endParaRPr lang="ru-RU" sz="28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1600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6D27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Вариативность процесса обучения</a:t>
            </a:r>
          </a:p>
          <a:p>
            <a:pPr marL="3373200" indent="-457200">
              <a:spcBef>
                <a:spcPts val="0"/>
              </a:spcBef>
              <a:buFontTx/>
              <a:buChar char="-"/>
            </a:pPr>
            <a:endParaRPr lang="ru-RU" sz="28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73200" indent="-457200">
              <a:spcBef>
                <a:spcPts val="0"/>
              </a:spcBef>
              <a:buFontTx/>
              <a:buChar char="-"/>
            </a:pPr>
            <a:endParaRPr lang="ru-RU" sz="2800" dirty="0">
              <a:solidFill>
                <a:srgbClr val="6D27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0171F5-D716-B4E0-96B8-0249D2946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3" y="2278170"/>
            <a:ext cx="3021127" cy="25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29" y="315262"/>
            <a:ext cx="7867045" cy="9374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традиционного «</a:t>
            </a:r>
            <a:r>
              <a:rPr lang="ru-RU" sz="2800" b="1" dirty="0" err="1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знаниевого</a:t>
            </a:r>
            <a:r>
              <a:rPr lang="ru-RU" sz="28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к системно-деятельностному подходу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2595C30-C315-C306-7BC5-66228848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От формирования знаний – к формированию учебной деятельности.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Выделение личностных и метапредметных результатов.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Ориентация на формирование познавательных, регулятивных и коммуникативных универсальных учебных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95746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29" y="315262"/>
            <a:ext cx="7867045" cy="9374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исследования в дидактике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78" y="1252664"/>
            <a:ext cx="8642903" cy="5323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>
              <a:solidFill>
                <a:srgbClr val="6D276A"/>
              </a:solidFill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7030A0"/>
                </a:solidFill>
              </a:rPr>
              <a:t>Психодидактика</a:t>
            </a: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7030A0"/>
                </a:solidFill>
              </a:rPr>
              <a:t>Социодидактика</a:t>
            </a: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Лингводидактика</a:t>
            </a: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</a:rPr>
              <a:t>Кибернетическая педагогика</a:t>
            </a:r>
          </a:p>
          <a:p>
            <a:pPr marL="0" indent="0">
              <a:buNone/>
            </a:pPr>
            <a:endParaRPr lang="ru-RU" sz="2400" dirty="0">
              <a:solidFill>
                <a:srgbClr val="6D276A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6D276A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6D276A"/>
              </a:solidFill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4" descr="397.jpg">
            <a:extLst>
              <a:ext uri="{FF2B5EF4-FFF2-40B4-BE49-F238E27FC236}">
                <a16:creationId xmlns:a16="http://schemas.microsoft.com/office/drawing/2014/main" id="{46E5555D-EA30-4F19-5DEF-EBE9B92CA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379395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7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29" y="315262"/>
            <a:ext cx="7867045" cy="9374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исследовательского поля дидактики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78" y="1252664"/>
            <a:ext cx="8642903" cy="5323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Исследование: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>
                <a:solidFill>
                  <a:srgbClr val="7030A0"/>
                </a:solidFill>
              </a:rPr>
              <a:t>- общего образования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- среднего и высшего профессионального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- корпоративного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 - семейного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онлайн-образования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открытого образования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7030A0"/>
                </a:solidFill>
              </a:rPr>
              <a:t>неформального образования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0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829" y="315262"/>
            <a:ext cx="7867045" cy="9374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ли кардинально процесс обучения?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78" y="1252664"/>
            <a:ext cx="8642903" cy="5323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Усвоение учебного материала протекает так же, как и раньше: информация обучающимися воспринимается, осмысливается, свертывается, развертывается, рассматривается под разными углами, запоминается, применяется, встраивается в уже имеющуюся систему знаний учащихся. </a:t>
            </a:r>
            <a:endParaRPr lang="ru-RU" sz="2800" dirty="0">
              <a:solidFill>
                <a:srgbClr val="7030A0"/>
              </a:solidFill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93B10-D779-4ADC-9156-ADC21C4AA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726667" y="1628800"/>
            <a:ext cx="8226300" cy="501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1240"/>
              </a:spcBef>
              <a:buSzPts val="4640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замена традиционного «</a:t>
            </a:r>
            <a:r>
              <a:rPr lang="ru-RU" sz="2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знаниевого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подхода к обучению на системно-деятельностный, </a:t>
            </a:r>
          </a:p>
          <a:p>
            <a:pPr marL="285750" indent="-285750" algn="just">
              <a:spcBef>
                <a:spcPts val="1240"/>
              </a:spcBef>
              <a:buSzPts val="4640"/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нарастание субъектности обучающихся, </a:t>
            </a:r>
          </a:p>
          <a:p>
            <a:pPr marL="285750" indent="-285750" algn="just">
              <a:spcBef>
                <a:spcPts val="1240"/>
              </a:spcBef>
              <a:buSzPts val="4640"/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вариативности обучения, </a:t>
            </a:r>
          </a:p>
          <a:p>
            <a:pPr marL="285750" indent="-285750" algn="just">
              <a:spcBef>
                <a:spcPts val="1240"/>
              </a:spcBef>
              <a:buSzPts val="4640"/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обогащение понимания процесса обучения, связанного с актуализацией междисциплинарных исследований, расширением исследовательского поля дидактики, </a:t>
            </a:r>
          </a:p>
          <a:p>
            <a:pPr marL="285750" indent="-285750" algn="just">
              <a:spcBef>
                <a:spcPts val="1240"/>
              </a:spcBef>
              <a:buSzPts val="4640"/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процессом обучения специфики в связи с погружением его в информационно-образовательную среду. 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1240"/>
              </a:spcBef>
              <a:spcAft>
                <a:spcPts val="0"/>
              </a:spcAft>
              <a:buSzPts val="4640"/>
              <a:buNone/>
            </a:pPr>
            <a:endParaRPr b="0" i="1" u="none" dirty="0">
              <a:solidFill>
                <a:srgbClr val="6D276A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37;p18"/>
          <p:cNvSpPr txBox="1">
            <a:spLocks/>
          </p:cNvSpPr>
          <p:nvPr/>
        </p:nvSpPr>
        <p:spPr>
          <a:xfrm>
            <a:off x="170003" y="432827"/>
            <a:ext cx="78867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276A"/>
              </a:buClr>
              <a:buSzPts val="3200"/>
              <a:buFont typeface="Times New Roman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Как изменяется процесс обучения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90" y="0"/>
            <a:ext cx="2792210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55" y="0"/>
            <a:ext cx="5090601" cy="4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4"/>
          <p:cNvSpPr>
            <a:spLocks/>
          </p:cNvSpPr>
          <p:nvPr/>
        </p:nvSpPr>
        <p:spPr bwMode="auto">
          <a:xfrm>
            <a:off x="0" y="6425593"/>
            <a:ext cx="1261110" cy="432407"/>
          </a:xfrm>
          <a:custGeom>
            <a:avLst/>
            <a:gdLst>
              <a:gd name="T0" fmla="*/ 1260779 w 1261110"/>
              <a:gd name="T1" fmla="*/ 432003 h 432434"/>
              <a:gd name="T2" fmla="*/ 0 w 1261110"/>
              <a:gd name="T3" fmla="*/ 432003 h 432434"/>
              <a:gd name="T4" fmla="*/ 0 w 1261110"/>
              <a:gd name="T5" fmla="*/ 0 h 432434"/>
              <a:gd name="T6" fmla="*/ 1260779 w 1261110"/>
              <a:gd name="T7" fmla="*/ 0 h 432434"/>
              <a:gd name="T8" fmla="*/ 1260779 w 1261110"/>
              <a:gd name="T9" fmla="*/ 432003 h 43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110"/>
              <a:gd name="T16" fmla="*/ 0 h 432434"/>
              <a:gd name="T17" fmla="*/ 1261110 w 1261110"/>
              <a:gd name="T18" fmla="*/ 432434 h 43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110" h="432434">
                <a:moveTo>
                  <a:pt x="1260779" y="432003"/>
                </a:moveTo>
                <a:lnTo>
                  <a:pt x="0" y="432003"/>
                </a:lnTo>
                <a:lnTo>
                  <a:pt x="0" y="0"/>
                </a:lnTo>
                <a:lnTo>
                  <a:pt x="1260779" y="0"/>
                </a:lnTo>
                <a:lnTo>
                  <a:pt x="1260779" y="432003"/>
                </a:lnTo>
                <a:close/>
              </a:path>
            </a:pathLst>
          </a:custGeom>
          <a:solidFill>
            <a:srgbClr val="3A6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4"/>
            <a:ext cx="7921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10C84-21BF-45EB-93D2-B81AE58633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86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255</Words>
  <Application>Microsoft Office PowerPoint</Application>
  <PresentationFormat>Экран (4:3)</PresentationFormat>
  <Paragraphs>70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Развитие дидактических представлений о процессе обучения</vt:lpstr>
      <vt:lpstr>Процесс обучения – основная категория дидактики</vt:lpstr>
      <vt:lpstr>Процесс обучения </vt:lpstr>
      <vt:lpstr>Переход от традиционного «знаниевого» к системно-деятельностному подходу</vt:lpstr>
      <vt:lpstr>Междисциплинарные исследования в дидактике</vt:lpstr>
      <vt:lpstr>Расширение исследовательского поля дидактики</vt:lpstr>
      <vt:lpstr>Изменяется ли кардинально процесс обучения?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Антон Шихов</cp:lastModifiedBy>
  <cp:revision>129</cp:revision>
  <cp:lastPrinted>2018-09-20T15:14:37Z</cp:lastPrinted>
  <dcterms:created xsi:type="dcterms:W3CDTF">2018-09-17T13:51:28Z</dcterms:created>
  <dcterms:modified xsi:type="dcterms:W3CDTF">2024-02-23T13:47:53Z</dcterms:modified>
</cp:coreProperties>
</file>