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3" r:id="rId4"/>
    <p:sldId id="258" r:id="rId5"/>
    <p:sldId id="259" r:id="rId6"/>
    <p:sldId id="271" r:id="rId7"/>
    <p:sldId id="273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jana" initials="T" lastIdx="0" clrIdx="0">
    <p:extLst>
      <p:ext uri="{19B8F6BF-5375-455C-9EA6-DF929625EA0E}">
        <p15:presenceInfo xmlns:p15="http://schemas.microsoft.com/office/powerpoint/2012/main" userId="3c2030910c6dd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Процент посетителей, которые находились на сайте от 10 до</a:t>
            </a:r>
            <a:r>
              <a:rPr lang="ru-RU" baseline="0" dirty="0" smtClean="0">
                <a:solidFill>
                  <a:schemeClr val="tx1"/>
                </a:solidFill>
              </a:rPr>
              <a:t> 60 минут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2679663453143227E-2"/>
          <c:y val="0.1361111230193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8085999015748067E-2"/>
          <c:y val="0.41006247477470037"/>
          <c:w val="0.9347265009842517"/>
          <c:h val="0.460931996743848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Самокат - цифра</c:v>
                </c:pt>
                <c:pt idx="1">
                  <c:v>Самокат- ФГ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8.6</c:v>
                </c:pt>
                <c:pt idx="1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5-48C6-9DE6-6EBF5CB8B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630848"/>
        <c:axId val="135633152"/>
      </c:barChart>
      <c:catAx>
        <c:axId val="1356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33152"/>
        <c:crosses val="autoZero"/>
        <c:auto val="1"/>
        <c:lblAlgn val="ctr"/>
        <c:lblOffset val="100"/>
        <c:noMultiLvlLbl val="0"/>
      </c:catAx>
      <c:valAx>
        <c:axId val="1356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teachbot-pimc/&#1075;&#1083;&#1072;&#1074;&#1085;&#1072;&#1103;-&#1089;&#1090;&#1088;&#1072;&#1085;&#1080;&#1094;&#1072;" TargetMode="External"/><Relationship Id="rId2" Type="http://schemas.openxmlformats.org/officeDocument/2006/relationships/hyperlink" Target="https://samokat-fg.pimc.spb.ru/" TargetMode="External"/><Relationship Id="rId1" Type="http://schemas.openxmlformats.org/officeDocument/2006/relationships/hyperlink" Target="https://samokat.pimc.spb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teachbot-pimc/&#1075;&#1083;&#1072;&#1074;&#1085;&#1072;&#1103;-&#1089;&#1090;&#1088;&#1072;&#1085;&#1080;&#1094;&#1072;" TargetMode="External"/><Relationship Id="rId2" Type="http://schemas.openxmlformats.org/officeDocument/2006/relationships/hyperlink" Target="https://samokat-fg.pimc.spb.ru/" TargetMode="External"/><Relationship Id="rId1" Type="http://schemas.openxmlformats.org/officeDocument/2006/relationships/hyperlink" Target="https://samokat.pimc.spb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0F16F-6FE1-4F9C-AFCB-4BF4C3FDA5EB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31E7ADA-E9B5-4C0C-A398-45EAF8C10CC4}">
      <dgm:prSet phldrT="[Текст]"/>
      <dgm:spPr/>
      <dgm:t>
        <a:bodyPr/>
        <a:lstStyle/>
        <a:p>
          <a:r>
            <a:rPr lang="ru-RU" dirty="0" smtClean="0"/>
            <a:t>Цифровые ресурсы ИМЦ Петроградского района для методического сопровождения развития и саморазвития профессиональных компетенций педагогов</a:t>
          </a:r>
          <a:endParaRPr lang="ru-RU" dirty="0"/>
        </a:p>
      </dgm:t>
    </dgm:pt>
    <dgm:pt modelId="{0A11FACC-2A3F-4467-BBA2-78D0D1403467}" type="parTrans" cxnId="{911896AC-C57A-47F1-B85D-56CD813672E4}">
      <dgm:prSet/>
      <dgm:spPr/>
      <dgm:t>
        <a:bodyPr/>
        <a:lstStyle/>
        <a:p>
          <a:endParaRPr lang="ru-RU"/>
        </a:p>
      </dgm:t>
    </dgm:pt>
    <dgm:pt modelId="{2C1B9854-1368-47D1-AEEB-06D2942AEE2E}" type="sibTrans" cxnId="{911896AC-C57A-47F1-B85D-56CD813672E4}">
      <dgm:prSet/>
      <dgm:spPr/>
      <dgm:t>
        <a:bodyPr/>
        <a:lstStyle/>
        <a:p>
          <a:endParaRPr lang="ru-RU"/>
        </a:p>
      </dgm:t>
    </dgm:pt>
    <dgm:pt modelId="{862A3DED-486B-4C99-9B5F-E0A35DCDF8CD}">
      <dgm:prSet phldrT="[Текст]"/>
      <dgm:spPr/>
      <dgm:t>
        <a:bodyPr/>
        <a:lstStyle/>
        <a:p>
          <a:r>
            <a:rPr lang="ru-RU" b="1" dirty="0" smtClean="0"/>
            <a:t>«САМОКАТ: сам качу в цифру!»</a:t>
          </a:r>
          <a:r>
            <a:rPr lang="ru-RU" dirty="0" smtClean="0"/>
            <a:t> – развитие цифровой культуры педагога. Включает: диагностику цифровой грамотности, материалы методического, психолого-педагогического содержания в области цифровой грамотности, методические разработки по применению цифровых технологий в урочной и внеурочной деятельности  </a:t>
          </a:r>
          <a:r>
            <a:rPr lang="ru-RU" dirty="0" smtClean="0">
              <a:hlinkClick xmlns:r="http://schemas.openxmlformats.org/officeDocument/2006/relationships" r:id="rId1"/>
            </a:rPr>
            <a:t>https://samokat.pimc.spb.ru/</a:t>
          </a:r>
          <a:endParaRPr lang="ru-RU" dirty="0" smtClean="0"/>
        </a:p>
        <a:p>
          <a:r>
            <a:rPr lang="ru-RU" dirty="0" smtClean="0"/>
            <a:t>2020 г</a:t>
          </a:r>
          <a:endParaRPr lang="ru-RU" dirty="0"/>
        </a:p>
      </dgm:t>
    </dgm:pt>
    <dgm:pt modelId="{5C884149-BEBE-4ED9-8EFA-13F525DDFAFE}" type="parTrans" cxnId="{568856BD-9FE5-4E6C-96D0-2EBBE3C962F1}">
      <dgm:prSet/>
      <dgm:spPr/>
      <dgm:t>
        <a:bodyPr/>
        <a:lstStyle/>
        <a:p>
          <a:endParaRPr lang="ru-RU"/>
        </a:p>
      </dgm:t>
    </dgm:pt>
    <dgm:pt modelId="{3CF457F9-6464-47A6-B0F3-AAA3C8E80ADE}" type="sibTrans" cxnId="{568856BD-9FE5-4E6C-96D0-2EBBE3C962F1}">
      <dgm:prSet/>
      <dgm:spPr/>
      <dgm:t>
        <a:bodyPr/>
        <a:lstStyle/>
        <a:p>
          <a:endParaRPr lang="ru-RU"/>
        </a:p>
      </dgm:t>
    </dgm:pt>
    <dgm:pt modelId="{08B589EB-304A-4574-956D-73959F358C05}">
      <dgm:prSet phldrT="[Текст]"/>
      <dgm:spPr/>
      <dgm:t>
        <a:bodyPr/>
        <a:lstStyle/>
        <a:p>
          <a:r>
            <a:rPr lang="ru-RU" b="1" dirty="0" smtClean="0"/>
            <a:t>«САМОКАТ: функциональная грамотность»</a:t>
          </a:r>
          <a:r>
            <a:rPr lang="ru-RU" dirty="0" smtClean="0"/>
            <a:t> – развитие функциональной грамотности в образовательном процессе</a:t>
          </a:r>
        </a:p>
        <a:p>
          <a:r>
            <a:rPr lang="ru-RU" dirty="0" smtClean="0"/>
            <a:t>Включает: диагностику функциональной грамотности, методические разработки по развитию функциональной грамотности школьников в урочной и внеурочной деятельности  </a:t>
          </a:r>
        </a:p>
        <a:p>
          <a:r>
            <a:rPr lang="ru-RU" dirty="0" smtClean="0">
              <a:hlinkClick xmlns:r="http://schemas.openxmlformats.org/officeDocument/2006/relationships" r:id="rId2"/>
            </a:rPr>
            <a:t>https://samokat-fg.pimc.spb.ru/</a:t>
          </a:r>
          <a:r>
            <a:rPr lang="ru-RU" dirty="0" smtClean="0"/>
            <a:t> 2021 г.</a:t>
          </a:r>
          <a:endParaRPr lang="ru-RU" dirty="0"/>
        </a:p>
      </dgm:t>
    </dgm:pt>
    <dgm:pt modelId="{536E5677-57EE-48E3-87FF-E74DAEB1B683}" type="parTrans" cxnId="{F0E8A1AE-F358-4043-BA2A-9043E6FE2E14}">
      <dgm:prSet/>
      <dgm:spPr/>
      <dgm:t>
        <a:bodyPr/>
        <a:lstStyle/>
        <a:p>
          <a:endParaRPr lang="ru-RU"/>
        </a:p>
      </dgm:t>
    </dgm:pt>
    <dgm:pt modelId="{05DDA78A-F5AF-4D2B-A019-3BF19FDCFF1E}" type="sibTrans" cxnId="{F0E8A1AE-F358-4043-BA2A-9043E6FE2E14}">
      <dgm:prSet/>
      <dgm:spPr/>
      <dgm:t>
        <a:bodyPr/>
        <a:lstStyle/>
        <a:p>
          <a:endParaRPr lang="ru-RU"/>
        </a:p>
      </dgm:t>
    </dgm:pt>
    <dgm:pt modelId="{39A20561-B1B3-4E6E-8DA3-9D1821882AB5}">
      <dgm:prSet phldrT="[Текст]" custT="1"/>
      <dgm:spPr/>
      <dgm:t>
        <a:bodyPr/>
        <a:lstStyle/>
        <a:p>
          <a:r>
            <a:rPr lang="ru-RU" sz="1500" b="1" dirty="0" smtClean="0"/>
            <a:t>«</a:t>
          </a:r>
          <a:r>
            <a:rPr lang="ru-RU" sz="1500" b="1" dirty="0" err="1" smtClean="0"/>
            <a:t>Teachbot</a:t>
          </a:r>
          <a:r>
            <a:rPr lang="ru-RU" sz="1500" b="1" dirty="0" smtClean="0"/>
            <a:t>»</a:t>
          </a:r>
          <a:r>
            <a:rPr lang="ru-RU" sz="1500" dirty="0" smtClean="0"/>
            <a:t> </a:t>
          </a:r>
          <a:r>
            <a:rPr lang="ru-RU" sz="1500" b="1" dirty="0" smtClean="0"/>
            <a:t>- </a:t>
          </a:r>
        </a:p>
        <a:p>
          <a:r>
            <a:rPr lang="ru-RU" sz="1500" b="0" dirty="0" smtClean="0"/>
            <a:t>информационно-методический ресурс, созданный для самообразования, развития профессиональных компетенций и расширения профессионального кругозора педагогов. </a:t>
          </a:r>
        </a:p>
        <a:p>
          <a:r>
            <a:rPr lang="ru-RU" sz="1500" dirty="0" smtClean="0">
              <a:hlinkClick xmlns:r="http://schemas.openxmlformats.org/officeDocument/2006/relationships" r:id="rId3"/>
            </a:rPr>
            <a:t>https://sites.google.com/view/teachbot-pimc/главная-страница</a:t>
          </a:r>
          <a:endParaRPr lang="ru-RU" sz="1500" dirty="0" smtClean="0"/>
        </a:p>
        <a:p>
          <a:r>
            <a:rPr lang="ru-RU" sz="1500" dirty="0" smtClean="0"/>
            <a:t>2021 г.</a:t>
          </a:r>
          <a:endParaRPr lang="ru-RU" sz="1500" dirty="0"/>
        </a:p>
      </dgm:t>
    </dgm:pt>
    <dgm:pt modelId="{4A01AFA1-C38D-4884-9B80-1FDAD5E61931}" type="parTrans" cxnId="{87B7C411-7C05-462F-B135-56E43930FD00}">
      <dgm:prSet/>
      <dgm:spPr/>
      <dgm:t>
        <a:bodyPr/>
        <a:lstStyle/>
        <a:p>
          <a:endParaRPr lang="ru-RU"/>
        </a:p>
      </dgm:t>
    </dgm:pt>
    <dgm:pt modelId="{A380A2B5-173D-41B8-B0B8-943DEB549198}" type="sibTrans" cxnId="{87B7C411-7C05-462F-B135-56E43930FD00}">
      <dgm:prSet/>
      <dgm:spPr/>
      <dgm:t>
        <a:bodyPr/>
        <a:lstStyle/>
        <a:p>
          <a:endParaRPr lang="ru-RU"/>
        </a:p>
      </dgm:t>
    </dgm:pt>
    <dgm:pt modelId="{6AFFABA7-B2F1-4B22-9FF6-90A15355BE5E}" type="pres">
      <dgm:prSet presAssocID="{50C0F16F-6FE1-4F9C-AFCB-4BF4C3FDA5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4D967A-78C3-45AC-B11D-855D74DE5877}" type="pres">
      <dgm:prSet presAssocID="{931E7ADA-E9B5-4C0C-A398-45EAF8C10CC4}" presName="roof" presStyleLbl="dkBgShp" presStyleIdx="0" presStyleCnt="2"/>
      <dgm:spPr/>
      <dgm:t>
        <a:bodyPr/>
        <a:lstStyle/>
        <a:p>
          <a:endParaRPr lang="ru-RU"/>
        </a:p>
      </dgm:t>
    </dgm:pt>
    <dgm:pt modelId="{5923EFA2-14BF-4251-8943-2C1E0B6C2029}" type="pres">
      <dgm:prSet presAssocID="{931E7ADA-E9B5-4C0C-A398-45EAF8C10CC4}" presName="pillars" presStyleCnt="0"/>
      <dgm:spPr/>
    </dgm:pt>
    <dgm:pt modelId="{6E86704E-386A-4A7D-8F2E-F4248C9E4762}" type="pres">
      <dgm:prSet presAssocID="{931E7ADA-E9B5-4C0C-A398-45EAF8C10CC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310C-0C20-4D85-B6D0-496C1548EF03}" type="pres">
      <dgm:prSet presAssocID="{08B589EB-304A-4574-956D-73959F358C0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55EC0-0F00-4D59-9044-A22B5FFAA93F}" type="pres">
      <dgm:prSet presAssocID="{39A20561-B1B3-4E6E-8DA3-9D1821882AB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1DAD8-5C88-4C06-9970-C49FEBAD798E}" type="pres">
      <dgm:prSet presAssocID="{931E7ADA-E9B5-4C0C-A398-45EAF8C10CC4}" presName="base" presStyleLbl="dkBgShp" presStyleIdx="1" presStyleCnt="2"/>
      <dgm:spPr/>
    </dgm:pt>
  </dgm:ptLst>
  <dgm:cxnLst>
    <dgm:cxn modelId="{568856BD-9FE5-4E6C-96D0-2EBBE3C962F1}" srcId="{931E7ADA-E9B5-4C0C-A398-45EAF8C10CC4}" destId="{862A3DED-486B-4C99-9B5F-E0A35DCDF8CD}" srcOrd="0" destOrd="0" parTransId="{5C884149-BEBE-4ED9-8EFA-13F525DDFAFE}" sibTransId="{3CF457F9-6464-47A6-B0F3-AAA3C8E80ADE}"/>
    <dgm:cxn modelId="{87B7C411-7C05-462F-B135-56E43930FD00}" srcId="{931E7ADA-E9B5-4C0C-A398-45EAF8C10CC4}" destId="{39A20561-B1B3-4E6E-8DA3-9D1821882AB5}" srcOrd="2" destOrd="0" parTransId="{4A01AFA1-C38D-4884-9B80-1FDAD5E61931}" sibTransId="{A380A2B5-173D-41B8-B0B8-943DEB549198}"/>
    <dgm:cxn modelId="{8A9BD9C5-4724-45E4-BF4E-AEE1582A8724}" type="presOf" srcId="{931E7ADA-E9B5-4C0C-A398-45EAF8C10CC4}" destId="{E64D967A-78C3-45AC-B11D-855D74DE5877}" srcOrd="0" destOrd="0" presId="urn:microsoft.com/office/officeart/2005/8/layout/hList3"/>
    <dgm:cxn modelId="{911896AC-C57A-47F1-B85D-56CD813672E4}" srcId="{50C0F16F-6FE1-4F9C-AFCB-4BF4C3FDA5EB}" destId="{931E7ADA-E9B5-4C0C-A398-45EAF8C10CC4}" srcOrd="0" destOrd="0" parTransId="{0A11FACC-2A3F-4467-BBA2-78D0D1403467}" sibTransId="{2C1B9854-1368-47D1-AEEB-06D2942AEE2E}"/>
    <dgm:cxn modelId="{54049720-FC2C-48E9-B517-D389A36DF6EA}" type="presOf" srcId="{862A3DED-486B-4C99-9B5F-E0A35DCDF8CD}" destId="{6E86704E-386A-4A7D-8F2E-F4248C9E4762}" srcOrd="0" destOrd="0" presId="urn:microsoft.com/office/officeart/2005/8/layout/hList3"/>
    <dgm:cxn modelId="{F0E8A1AE-F358-4043-BA2A-9043E6FE2E14}" srcId="{931E7ADA-E9B5-4C0C-A398-45EAF8C10CC4}" destId="{08B589EB-304A-4574-956D-73959F358C05}" srcOrd="1" destOrd="0" parTransId="{536E5677-57EE-48E3-87FF-E74DAEB1B683}" sibTransId="{05DDA78A-F5AF-4D2B-A019-3BF19FDCFF1E}"/>
    <dgm:cxn modelId="{DF673304-820D-4A03-A943-B65DBDE307D5}" type="presOf" srcId="{39A20561-B1B3-4E6E-8DA3-9D1821882AB5}" destId="{71355EC0-0F00-4D59-9044-A22B5FFAA93F}" srcOrd="0" destOrd="0" presId="urn:microsoft.com/office/officeart/2005/8/layout/hList3"/>
    <dgm:cxn modelId="{C28BDBE2-2C9C-4C2D-880B-3FB5E9A566FD}" type="presOf" srcId="{50C0F16F-6FE1-4F9C-AFCB-4BF4C3FDA5EB}" destId="{6AFFABA7-B2F1-4B22-9FF6-90A15355BE5E}" srcOrd="0" destOrd="0" presId="urn:microsoft.com/office/officeart/2005/8/layout/hList3"/>
    <dgm:cxn modelId="{F8FA58D5-9003-4FA5-A003-E9215F735855}" type="presOf" srcId="{08B589EB-304A-4574-956D-73959F358C05}" destId="{A865310C-0C20-4D85-B6D0-496C1548EF03}" srcOrd="0" destOrd="0" presId="urn:microsoft.com/office/officeart/2005/8/layout/hList3"/>
    <dgm:cxn modelId="{BC36F371-FBC7-4B9B-B406-BDF5F43DA32F}" type="presParOf" srcId="{6AFFABA7-B2F1-4B22-9FF6-90A15355BE5E}" destId="{E64D967A-78C3-45AC-B11D-855D74DE5877}" srcOrd="0" destOrd="0" presId="urn:microsoft.com/office/officeart/2005/8/layout/hList3"/>
    <dgm:cxn modelId="{31496B44-CFE4-40DA-B82E-6FF911C68D8E}" type="presParOf" srcId="{6AFFABA7-B2F1-4B22-9FF6-90A15355BE5E}" destId="{5923EFA2-14BF-4251-8943-2C1E0B6C2029}" srcOrd="1" destOrd="0" presId="urn:microsoft.com/office/officeart/2005/8/layout/hList3"/>
    <dgm:cxn modelId="{2E65E5A8-9BEE-4798-B17B-7C454DD0EBBB}" type="presParOf" srcId="{5923EFA2-14BF-4251-8943-2C1E0B6C2029}" destId="{6E86704E-386A-4A7D-8F2E-F4248C9E4762}" srcOrd="0" destOrd="0" presId="urn:microsoft.com/office/officeart/2005/8/layout/hList3"/>
    <dgm:cxn modelId="{4B21A858-CD9F-40EE-AA84-F7399551D244}" type="presParOf" srcId="{5923EFA2-14BF-4251-8943-2C1E0B6C2029}" destId="{A865310C-0C20-4D85-B6D0-496C1548EF03}" srcOrd="1" destOrd="0" presId="urn:microsoft.com/office/officeart/2005/8/layout/hList3"/>
    <dgm:cxn modelId="{25D61CFF-38CD-4B5A-9B7D-8B598446D584}" type="presParOf" srcId="{5923EFA2-14BF-4251-8943-2C1E0B6C2029}" destId="{71355EC0-0F00-4D59-9044-A22B5FFAA93F}" srcOrd="2" destOrd="0" presId="urn:microsoft.com/office/officeart/2005/8/layout/hList3"/>
    <dgm:cxn modelId="{622FBF74-CE9D-496A-82B5-12F16F501CE5}" type="presParOf" srcId="{6AFFABA7-B2F1-4B22-9FF6-90A15355BE5E}" destId="{A1D1DAD8-5C88-4C06-9970-C49FEBAD79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57ADF-348D-44BA-BB7B-9D4262B27786}" type="doc">
      <dgm:prSet loTypeId="urn:microsoft.com/office/officeart/2005/8/layout/hProcess9" loCatId="process" qsTypeId="urn:microsoft.com/office/officeart/2005/8/quickstyle/3d7" qsCatId="3D" csTypeId="urn:microsoft.com/office/officeart/2005/8/colors/accent0_1" csCatId="mainScheme" phldr="1"/>
      <dgm:spPr/>
    </dgm:pt>
    <dgm:pt modelId="{5C5D5B5E-70C9-4991-B8CB-4ABB115AB45E}">
      <dgm:prSet phldrT="[Текст]"/>
      <dgm:spPr/>
      <dgm:t>
        <a:bodyPr/>
        <a:lstStyle/>
        <a:p>
          <a:r>
            <a:rPr lang="ru-RU" b="1" dirty="0" smtClean="0"/>
            <a:t>Самодиагностика</a:t>
          </a:r>
          <a:endParaRPr lang="ru-RU" dirty="0"/>
        </a:p>
      </dgm:t>
    </dgm:pt>
    <dgm:pt modelId="{10FFBD23-50A8-4963-B43C-06EC107B527D}" type="parTrans" cxnId="{B5266ED8-542A-4F61-A007-CE49C61AC048}">
      <dgm:prSet/>
      <dgm:spPr/>
      <dgm:t>
        <a:bodyPr/>
        <a:lstStyle/>
        <a:p>
          <a:endParaRPr lang="ru-RU"/>
        </a:p>
      </dgm:t>
    </dgm:pt>
    <dgm:pt modelId="{052F483A-DF3A-4B08-A4B6-4F87EC699B54}" type="sibTrans" cxnId="{B5266ED8-542A-4F61-A007-CE49C61AC048}">
      <dgm:prSet/>
      <dgm:spPr/>
      <dgm:t>
        <a:bodyPr/>
        <a:lstStyle/>
        <a:p>
          <a:endParaRPr lang="ru-RU"/>
        </a:p>
      </dgm:t>
    </dgm:pt>
    <dgm:pt modelId="{C660E404-3682-449F-B926-DD9A5E44BD39}">
      <dgm:prSet phldrT="[Текст]"/>
      <dgm:spPr/>
      <dgm:t>
        <a:bodyPr/>
        <a:lstStyle/>
        <a:p>
          <a:r>
            <a:rPr lang="ru-RU" b="1" dirty="0" smtClean="0"/>
            <a:t>Построение ИОМ </a:t>
          </a:r>
          <a:endParaRPr lang="ru-RU" dirty="0"/>
        </a:p>
      </dgm:t>
    </dgm:pt>
    <dgm:pt modelId="{35A3607D-C3F0-4C9D-B9D1-90CEA37377DF}" type="parTrans" cxnId="{41DB4B2E-7EFC-49D3-9B04-9217A64D739A}">
      <dgm:prSet/>
      <dgm:spPr/>
      <dgm:t>
        <a:bodyPr/>
        <a:lstStyle/>
        <a:p>
          <a:endParaRPr lang="ru-RU"/>
        </a:p>
      </dgm:t>
    </dgm:pt>
    <dgm:pt modelId="{8AF184DF-E176-4AFD-9287-4661A9CA8867}" type="sibTrans" cxnId="{41DB4B2E-7EFC-49D3-9B04-9217A64D739A}">
      <dgm:prSet/>
      <dgm:spPr/>
      <dgm:t>
        <a:bodyPr/>
        <a:lstStyle/>
        <a:p>
          <a:endParaRPr lang="ru-RU"/>
        </a:p>
      </dgm:t>
    </dgm:pt>
    <dgm:pt modelId="{BE703B65-7311-43F5-B9E4-4216F12BC436}">
      <dgm:prSet phldrT="[Текст]"/>
      <dgm:spPr/>
      <dgm:t>
        <a:bodyPr/>
        <a:lstStyle/>
        <a:p>
          <a:r>
            <a:rPr lang="ru-RU" b="1" dirty="0" smtClean="0"/>
            <a:t>Посещение интерактивных площадок для посещения ТИЧБУРГА</a:t>
          </a:r>
          <a:endParaRPr lang="ru-RU" dirty="0"/>
        </a:p>
      </dgm:t>
    </dgm:pt>
    <dgm:pt modelId="{86108139-F249-4A42-AE3F-C62AF4E3E480}" type="parTrans" cxnId="{83FEDD99-2B29-4D2A-BA76-CAB160521F83}">
      <dgm:prSet/>
      <dgm:spPr/>
      <dgm:t>
        <a:bodyPr/>
        <a:lstStyle/>
        <a:p>
          <a:endParaRPr lang="ru-RU"/>
        </a:p>
      </dgm:t>
    </dgm:pt>
    <dgm:pt modelId="{AA7FB2DA-59E5-459E-9E17-CFE238D61053}" type="sibTrans" cxnId="{83FEDD99-2B29-4D2A-BA76-CAB160521F83}">
      <dgm:prSet/>
      <dgm:spPr/>
      <dgm:t>
        <a:bodyPr/>
        <a:lstStyle/>
        <a:p>
          <a:endParaRPr lang="ru-RU"/>
        </a:p>
      </dgm:t>
    </dgm:pt>
    <dgm:pt modelId="{5D190AFC-1A48-47DC-B0EE-48DB8DABF359}" type="pres">
      <dgm:prSet presAssocID="{A1657ADF-348D-44BA-BB7B-9D4262B27786}" presName="CompostProcess" presStyleCnt="0">
        <dgm:presLayoutVars>
          <dgm:dir/>
          <dgm:resizeHandles val="exact"/>
        </dgm:presLayoutVars>
      </dgm:prSet>
      <dgm:spPr/>
    </dgm:pt>
    <dgm:pt modelId="{C390EA0F-6B4E-4E26-BCB2-046EC9FAFD43}" type="pres">
      <dgm:prSet presAssocID="{A1657ADF-348D-44BA-BB7B-9D4262B27786}" presName="arrow" presStyleLbl="bgShp" presStyleIdx="0" presStyleCnt="1" custLinFactNeighborX="1368" custLinFactNeighborY="8252"/>
      <dgm:spPr/>
    </dgm:pt>
    <dgm:pt modelId="{22E3AF93-CFEF-4B9B-98EC-6B1BB6512704}" type="pres">
      <dgm:prSet presAssocID="{A1657ADF-348D-44BA-BB7B-9D4262B27786}" presName="linearProcess" presStyleCnt="0"/>
      <dgm:spPr/>
    </dgm:pt>
    <dgm:pt modelId="{37AAFF99-9486-44DE-B724-8E5F8C892F47}" type="pres">
      <dgm:prSet presAssocID="{5C5D5B5E-70C9-4991-B8CB-4ABB115AB4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21D2-D57C-4BB7-9DB9-E134ECC656B8}" type="pres">
      <dgm:prSet presAssocID="{052F483A-DF3A-4B08-A4B6-4F87EC699B54}" presName="sibTrans" presStyleCnt="0"/>
      <dgm:spPr/>
    </dgm:pt>
    <dgm:pt modelId="{62E55683-6667-4D01-B4AC-5C21FAE4875A}" type="pres">
      <dgm:prSet presAssocID="{C660E404-3682-449F-B926-DD9A5E44BD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86535-5BE9-4D06-8EDF-EEEF39712F69}" type="pres">
      <dgm:prSet presAssocID="{8AF184DF-E176-4AFD-9287-4661A9CA8867}" presName="sibTrans" presStyleCnt="0"/>
      <dgm:spPr/>
    </dgm:pt>
    <dgm:pt modelId="{C0D9646C-6C3E-47B4-B46C-F9669FED8806}" type="pres">
      <dgm:prSet presAssocID="{BE703B65-7311-43F5-B9E4-4216F12BC4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C4967-F656-444A-80F9-1F8CB6C66E67}" type="presOf" srcId="{A1657ADF-348D-44BA-BB7B-9D4262B27786}" destId="{5D190AFC-1A48-47DC-B0EE-48DB8DABF359}" srcOrd="0" destOrd="0" presId="urn:microsoft.com/office/officeart/2005/8/layout/hProcess9"/>
    <dgm:cxn modelId="{B5266ED8-542A-4F61-A007-CE49C61AC048}" srcId="{A1657ADF-348D-44BA-BB7B-9D4262B27786}" destId="{5C5D5B5E-70C9-4991-B8CB-4ABB115AB45E}" srcOrd="0" destOrd="0" parTransId="{10FFBD23-50A8-4963-B43C-06EC107B527D}" sibTransId="{052F483A-DF3A-4B08-A4B6-4F87EC699B54}"/>
    <dgm:cxn modelId="{41DB4B2E-7EFC-49D3-9B04-9217A64D739A}" srcId="{A1657ADF-348D-44BA-BB7B-9D4262B27786}" destId="{C660E404-3682-449F-B926-DD9A5E44BD39}" srcOrd="1" destOrd="0" parTransId="{35A3607D-C3F0-4C9D-B9D1-90CEA37377DF}" sibTransId="{8AF184DF-E176-4AFD-9287-4661A9CA8867}"/>
    <dgm:cxn modelId="{83FEDD99-2B29-4D2A-BA76-CAB160521F83}" srcId="{A1657ADF-348D-44BA-BB7B-9D4262B27786}" destId="{BE703B65-7311-43F5-B9E4-4216F12BC436}" srcOrd="2" destOrd="0" parTransId="{86108139-F249-4A42-AE3F-C62AF4E3E480}" sibTransId="{AA7FB2DA-59E5-459E-9E17-CFE238D61053}"/>
    <dgm:cxn modelId="{C6A5F7D3-79FA-4583-8A9C-F5A62B76F232}" type="presOf" srcId="{BE703B65-7311-43F5-B9E4-4216F12BC436}" destId="{C0D9646C-6C3E-47B4-B46C-F9669FED8806}" srcOrd="0" destOrd="0" presId="urn:microsoft.com/office/officeart/2005/8/layout/hProcess9"/>
    <dgm:cxn modelId="{F92016CD-313C-4F39-BA0E-07E5EAF0689F}" type="presOf" srcId="{C660E404-3682-449F-B926-DD9A5E44BD39}" destId="{62E55683-6667-4D01-B4AC-5C21FAE4875A}" srcOrd="0" destOrd="0" presId="urn:microsoft.com/office/officeart/2005/8/layout/hProcess9"/>
    <dgm:cxn modelId="{D45037F0-2BCA-4641-909D-75EAE47F7F7B}" type="presOf" srcId="{5C5D5B5E-70C9-4991-B8CB-4ABB115AB45E}" destId="{37AAFF99-9486-44DE-B724-8E5F8C892F47}" srcOrd="0" destOrd="0" presId="urn:microsoft.com/office/officeart/2005/8/layout/hProcess9"/>
    <dgm:cxn modelId="{D3C305AC-70CF-4A3B-9CAB-CE930F075944}" type="presParOf" srcId="{5D190AFC-1A48-47DC-B0EE-48DB8DABF359}" destId="{C390EA0F-6B4E-4E26-BCB2-046EC9FAFD43}" srcOrd="0" destOrd="0" presId="urn:microsoft.com/office/officeart/2005/8/layout/hProcess9"/>
    <dgm:cxn modelId="{4DB1BA6E-2F08-4E3C-A612-63AD93456C9C}" type="presParOf" srcId="{5D190AFC-1A48-47DC-B0EE-48DB8DABF359}" destId="{22E3AF93-CFEF-4B9B-98EC-6B1BB6512704}" srcOrd="1" destOrd="0" presId="urn:microsoft.com/office/officeart/2005/8/layout/hProcess9"/>
    <dgm:cxn modelId="{8B7699FF-A5BD-42D7-9A5F-174C7413AE17}" type="presParOf" srcId="{22E3AF93-CFEF-4B9B-98EC-6B1BB6512704}" destId="{37AAFF99-9486-44DE-B724-8E5F8C892F47}" srcOrd="0" destOrd="0" presId="urn:microsoft.com/office/officeart/2005/8/layout/hProcess9"/>
    <dgm:cxn modelId="{777E602F-5474-4842-9BE1-EBD2B0C7F8E1}" type="presParOf" srcId="{22E3AF93-CFEF-4B9B-98EC-6B1BB6512704}" destId="{2E4921D2-D57C-4BB7-9DB9-E134ECC656B8}" srcOrd="1" destOrd="0" presId="urn:microsoft.com/office/officeart/2005/8/layout/hProcess9"/>
    <dgm:cxn modelId="{B16A7067-7850-4EC6-9ADF-6119B2026A54}" type="presParOf" srcId="{22E3AF93-CFEF-4B9B-98EC-6B1BB6512704}" destId="{62E55683-6667-4D01-B4AC-5C21FAE4875A}" srcOrd="2" destOrd="0" presId="urn:microsoft.com/office/officeart/2005/8/layout/hProcess9"/>
    <dgm:cxn modelId="{E25EF442-E3C0-4799-BCBF-F572F36C8B88}" type="presParOf" srcId="{22E3AF93-CFEF-4B9B-98EC-6B1BB6512704}" destId="{E5886535-5BE9-4D06-8EDF-EEEF39712F69}" srcOrd="3" destOrd="0" presId="urn:microsoft.com/office/officeart/2005/8/layout/hProcess9"/>
    <dgm:cxn modelId="{BC89B056-4021-4593-B250-5C3F4D3EACA3}" type="presParOf" srcId="{22E3AF93-CFEF-4B9B-98EC-6B1BB6512704}" destId="{C0D9646C-6C3E-47B4-B46C-F9669FED88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54F78-35EE-4A75-99CC-5F87EC244A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064BA-DDC5-4ED3-822C-F43977B712D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Методические компетенции</a:t>
          </a:r>
          <a:endParaRPr lang="ru-RU" sz="1800" b="1" dirty="0">
            <a:solidFill>
              <a:schemeClr val="tx1"/>
            </a:solidFill>
          </a:endParaRPr>
        </a:p>
      </dgm:t>
    </dgm:pt>
    <dgm:pt modelId="{59BFC00B-4B90-49AA-A435-3947C5CC1A1F}" type="parTrans" cxnId="{94F59AA2-2782-4389-BDF9-0967E294CD6A}">
      <dgm:prSet/>
      <dgm:spPr/>
      <dgm:t>
        <a:bodyPr/>
        <a:lstStyle/>
        <a:p>
          <a:endParaRPr lang="ru-RU"/>
        </a:p>
      </dgm:t>
    </dgm:pt>
    <dgm:pt modelId="{E6A82F41-70CC-465F-9081-1485B8C6B182}" type="sibTrans" cxnId="{94F59AA2-2782-4389-BDF9-0967E294CD6A}">
      <dgm:prSet/>
      <dgm:spPr/>
      <dgm:t>
        <a:bodyPr/>
        <a:lstStyle/>
        <a:p>
          <a:endParaRPr lang="ru-RU"/>
        </a:p>
      </dgm:t>
    </dgm:pt>
    <dgm:pt modelId="{EC669C07-B4DA-473E-8CC0-4FE9163DFA2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Предметные компетенции</a:t>
          </a:r>
          <a:endParaRPr lang="ru-RU" sz="1600" b="1" dirty="0">
            <a:solidFill>
              <a:schemeClr val="tx1"/>
            </a:solidFill>
          </a:endParaRPr>
        </a:p>
      </dgm:t>
    </dgm:pt>
    <dgm:pt modelId="{2FABF90E-54DC-46BA-BEED-9DB5A1CED2C8}" type="parTrans" cxnId="{CFE84F88-7B71-4583-95E5-97D24958627A}">
      <dgm:prSet/>
      <dgm:spPr/>
      <dgm:t>
        <a:bodyPr/>
        <a:lstStyle/>
        <a:p>
          <a:endParaRPr lang="ru-RU"/>
        </a:p>
      </dgm:t>
    </dgm:pt>
    <dgm:pt modelId="{7099CFC1-92C7-4439-BD8F-850DBDFE76CC}" type="sibTrans" cxnId="{CFE84F88-7B71-4583-95E5-97D24958627A}">
      <dgm:prSet/>
      <dgm:spPr/>
      <dgm:t>
        <a:bodyPr/>
        <a:lstStyle/>
        <a:p>
          <a:endParaRPr lang="ru-RU"/>
        </a:p>
      </dgm:t>
    </dgm:pt>
    <dgm:pt modelId="{B6FD85B0-A739-4AAE-9443-9D610ED88F8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Психолого-педагогические компетенции </a:t>
          </a:r>
          <a:endParaRPr lang="ru-RU" sz="1600" b="1" dirty="0">
            <a:solidFill>
              <a:schemeClr val="tx1"/>
            </a:solidFill>
          </a:endParaRPr>
        </a:p>
      </dgm:t>
    </dgm:pt>
    <dgm:pt modelId="{398E4B9D-D254-4B1E-8147-844C3314B7C3}" type="parTrans" cxnId="{34BB1F9A-2A35-4446-9278-7E9A625F651F}">
      <dgm:prSet/>
      <dgm:spPr/>
      <dgm:t>
        <a:bodyPr/>
        <a:lstStyle/>
        <a:p>
          <a:endParaRPr lang="ru-RU"/>
        </a:p>
      </dgm:t>
    </dgm:pt>
    <dgm:pt modelId="{4545010F-DFB6-48E4-9C6B-78EF7F8BF236}" type="sibTrans" cxnId="{34BB1F9A-2A35-4446-9278-7E9A625F651F}">
      <dgm:prSet/>
      <dgm:spPr/>
      <dgm:t>
        <a:bodyPr/>
        <a:lstStyle/>
        <a:p>
          <a:endParaRPr lang="ru-RU"/>
        </a:p>
      </dgm:t>
    </dgm:pt>
    <dgm:pt modelId="{0BEB8C52-8EBB-480C-BC8D-C60C4C611C54}" type="pres">
      <dgm:prSet presAssocID="{D8E54F78-35EE-4A75-99CC-5F87EC244A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6849CB-8E0B-4DAF-A84F-206A0C62C439}" type="pres">
      <dgm:prSet presAssocID="{D8E54F78-35EE-4A75-99CC-5F87EC244AF4}" presName="Name1" presStyleCnt="0"/>
      <dgm:spPr/>
    </dgm:pt>
    <dgm:pt modelId="{01750AF6-1B05-45C0-BE1C-BBEFE7216A53}" type="pres">
      <dgm:prSet presAssocID="{D8E54F78-35EE-4A75-99CC-5F87EC244AF4}" presName="cycle" presStyleCnt="0"/>
      <dgm:spPr/>
    </dgm:pt>
    <dgm:pt modelId="{768E5869-F6B9-4794-B5F6-4167DF1BD1AD}" type="pres">
      <dgm:prSet presAssocID="{D8E54F78-35EE-4A75-99CC-5F87EC244AF4}" presName="srcNode" presStyleLbl="node1" presStyleIdx="0" presStyleCnt="3"/>
      <dgm:spPr/>
    </dgm:pt>
    <dgm:pt modelId="{9A0DD02C-D4A9-4C8C-9125-5A5E5589B2FC}" type="pres">
      <dgm:prSet presAssocID="{D8E54F78-35EE-4A75-99CC-5F87EC244AF4}" presName="conn" presStyleLbl="parChTrans1D2" presStyleIdx="0" presStyleCnt="1"/>
      <dgm:spPr/>
      <dgm:t>
        <a:bodyPr/>
        <a:lstStyle/>
        <a:p>
          <a:endParaRPr lang="ru-RU"/>
        </a:p>
      </dgm:t>
    </dgm:pt>
    <dgm:pt modelId="{7FC306DF-2763-4118-A7BB-52F5B2BEACB1}" type="pres">
      <dgm:prSet presAssocID="{D8E54F78-35EE-4A75-99CC-5F87EC244AF4}" presName="extraNode" presStyleLbl="node1" presStyleIdx="0" presStyleCnt="3"/>
      <dgm:spPr/>
    </dgm:pt>
    <dgm:pt modelId="{0A254372-C76E-4765-988C-2122915C177D}" type="pres">
      <dgm:prSet presAssocID="{D8E54F78-35EE-4A75-99CC-5F87EC244AF4}" presName="dstNode" presStyleLbl="node1" presStyleIdx="0" presStyleCnt="3"/>
      <dgm:spPr/>
    </dgm:pt>
    <dgm:pt modelId="{3111DD6C-6765-45F9-9735-406E60060D77}" type="pres">
      <dgm:prSet presAssocID="{FF0064BA-DDC5-4ED3-822C-F43977B712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3C0A-CCB9-4971-B5AD-BD098101A024}" type="pres">
      <dgm:prSet presAssocID="{FF0064BA-DDC5-4ED3-822C-F43977B712D4}" presName="accent_1" presStyleCnt="0"/>
      <dgm:spPr/>
    </dgm:pt>
    <dgm:pt modelId="{DFBF31F1-0F4A-4DB0-89C2-E305C16C31B5}" type="pres">
      <dgm:prSet presAssocID="{FF0064BA-DDC5-4ED3-822C-F43977B712D4}" presName="accentRepeatNode" presStyleLbl="solidFgAcc1" presStyleIdx="0" presStyleCnt="3"/>
      <dgm:spPr/>
    </dgm:pt>
    <dgm:pt modelId="{FDD7446E-961B-4408-BEEE-F1288134275E}" type="pres">
      <dgm:prSet presAssocID="{EC669C07-B4DA-473E-8CC0-4FE9163DFA2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3DE1B-0A3F-4732-9948-33F225D1C23C}" type="pres">
      <dgm:prSet presAssocID="{EC669C07-B4DA-473E-8CC0-4FE9163DFA26}" presName="accent_2" presStyleCnt="0"/>
      <dgm:spPr/>
    </dgm:pt>
    <dgm:pt modelId="{93D77769-550A-47DA-B82C-8B0EA7BDD1E3}" type="pres">
      <dgm:prSet presAssocID="{EC669C07-B4DA-473E-8CC0-4FE9163DFA26}" presName="accentRepeatNode" presStyleLbl="solidFgAcc1" presStyleIdx="1" presStyleCnt="3"/>
      <dgm:spPr/>
    </dgm:pt>
    <dgm:pt modelId="{740AF138-ED2B-4EAA-9A36-369646EA197B}" type="pres">
      <dgm:prSet presAssocID="{B6FD85B0-A739-4AAE-9443-9D610ED88F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DC6FD-20C2-4C96-BA23-C76F130E568A}" type="pres">
      <dgm:prSet presAssocID="{B6FD85B0-A739-4AAE-9443-9D610ED88F80}" presName="accent_3" presStyleCnt="0"/>
      <dgm:spPr/>
    </dgm:pt>
    <dgm:pt modelId="{5F6138E7-FC86-49E0-A368-D73F9C3B6ABB}" type="pres">
      <dgm:prSet presAssocID="{B6FD85B0-A739-4AAE-9443-9D610ED88F80}" presName="accentRepeatNode" presStyleLbl="solidFgAcc1" presStyleIdx="2" presStyleCnt="3"/>
      <dgm:spPr/>
    </dgm:pt>
  </dgm:ptLst>
  <dgm:cxnLst>
    <dgm:cxn modelId="{30017819-0905-40D4-B90E-9C04D08ECD65}" type="presOf" srcId="{B6FD85B0-A739-4AAE-9443-9D610ED88F80}" destId="{740AF138-ED2B-4EAA-9A36-369646EA197B}" srcOrd="0" destOrd="0" presId="urn:microsoft.com/office/officeart/2008/layout/VerticalCurvedList"/>
    <dgm:cxn modelId="{C592374F-39B2-43D2-8EBA-A2EC2E196200}" type="presOf" srcId="{FF0064BA-DDC5-4ED3-822C-F43977B712D4}" destId="{3111DD6C-6765-45F9-9735-406E60060D77}" srcOrd="0" destOrd="0" presId="urn:microsoft.com/office/officeart/2008/layout/VerticalCurvedList"/>
    <dgm:cxn modelId="{31A9FFCA-F536-46B9-B581-3218A71D6D71}" type="presOf" srcId="{E6A82F41-70CC-465F-9081-1485B8C6B182}" destId="{9A0DD02C-D4A9-4C8C-9125-5A5E5589B2FC}" srcOrd="0" destOrd="0" presId="urn:microsoft.com/office/officeart/2008/layout/VerticalCurvedList"/>
    <dgm:cxn modelId="{CFE84F88-7B71-4583-95E5-97D24958627A}" srcId="{D8E54F78-35EE-4A75-99CC-5F87EC244AF4}" destId="{EC669C07-B4DA-473E-8CC0-4FE9163DFA26}" srcOrd="1" destOrd="0" parTransId="{2FABF90E-54DC-46BA-BEED-9DB5A1CED2C8}" sibTransId="{7099CFC1-92C7-4439-BD8F-850DBDFE76CC}"/>
    <dgm:cxn modelId="{CB5AC22B-AA75-40CC-B2CD-733521EEEE8F}" type="presOf" srcId="{EC669C07-B4DA-473E-8CC0-4FE9163DFA26}" destId="{FDD7446E-961B-4408-BEEE-F1288134275E}" srcOrd="0" destOrd="0" presId="urn:microsoft.com/office/officeart/2008/layout/VerticalCurvedList"/>
    <dgm:cxn modelId="{34BB1F9A-2A35-4446-9278-7E9A625F651F}" srcId="{D8E54F78-35EE-4A75-99CC-5F87EC244AF4}" destId="{B6FD85B0-A739-4AAE-9443-9D610ED88F80}" srcOrd="2" destOrd="0" parTransId="{398E4B9D-D254-4B1E-8147-844C3314B7C3}" sibTransId="{4545010F-DFB6-48E4-9C6B-78EF7F8BF236}"/>
    <dgm:cxn modelId="{94F59AA2-2782-4389-BDF9-0967E294CD6A}" srcId="{D8E54F78-35EE-4A75-99CC-5F87EC244AF4}" destId="{FF0064BA-DDC5-4ED3-822C-F43977B712D4}" srcOrd="0" destOrd="0" parTransId="{59BFC00B-4B90-49AA-A435-3947C5CC1A1F}" sibTransId="{E6A82F41-70CC-465F-9081-1485B8C6B182}"/>
    <dgm:cxn modelId="{B0BD229D-3C07-4AD5-AB21-3A63749464C9}" type="presOf" srcId="{D8E54F78-35EE-4A75-99CC-5F87EC244AF4}" destId="{0BEB8C52-8EBB-480C-BC8D-C60C4C611C54}" srcOrd="0" destOrd="0" presId="urn:microsoft.com/office/officeart/2008/layout/VerticalCurvedList"/>
    <dgm:cxn modelId="{3BDE1AA7-FCA5-4B6C-A548-CDAB0B9F58A7}" type="presParOf" srcId="{0BEB8C52-8EBB-480C-BC8D-C60C4C611C54}" destId="{376849CB-8E0B-4DAF-A84F-206A0C62C439}" srcOrd="0" destOrd="0" presId="urn:microsoft.com/office/officeart/2008/layout/VerticalCurvedList"/>
    <dgm:cxn modelId="{E3EE3806-A5F2-4F9D-856B-300144D84B5A}" type="presParOf" srcId="{376849CB-8E0B-4DAF-A84F-206A0C62C439}" destId="{01750AF6-1B05-45C0-BE1C-BBEFE7216A53}" srcOrd="0" destOrd="0" presId="urn:microsoft.com/office/officeart/2008/layout/VerticalCurvedList"/>
    <dgm:cxn modelId="{F4F39269-D7E1-4757-B99D-F3116D7BBA7D}" type="presParOf" srcId="{01750AF6-1B05-45C0-BE1C-BBEFE7216A53}" destId="{768E5869-F6B9-4794-B5F6-4167DF1BD1AD}" srcOrd="0" destOrd="0" presId="urn:microsoft.com/office/officeart/2008/layout/VerticalCurvedList"/>
    <dgm:cxn modelId="{98FE6952-FE44-497C-89B0-41D26BD929A8}" type="presParOf" srcId="{01750AF6-1B05-45C0-BE1C-BBEFE7216A53}" destId="{9A0DD02C-D4A9-4C8C-9125-5A5E5589B2FC}" srcOrd="1" destOrd="0" presId="urn:microsoft.com/office/officeart/2008/layout/VerticalCurvedList"/>
    <dgm:cxn modelId="{D7E55749-AFF8-4175-9B20-C682C11BAAE4}" type="presParOf" srcId="{01750AF6-1B05-45C0-BE1C-BBEFE7216A53}" destId="{7FC306DF-2763-4118-A7BB-52F5B2BEACB1}" srcOrd="2" destOrd="0" presId="urn:microsoft.com/office/officeart/2008/layout/VerticalCurvedList"/>
    <dgm:cxn modelId="{B622FC29-8189-4131-A8D2-01E20BC1566F}" type="presParOf" srcId="{01750AF6-1B05-45C0-BE1C-BBEFE7216A53}" destId="{0A254372-C76E-4765-988C-2122915C177D}" srcOrd="3" destOrd="0" presId="urn:microsoft.com/office/officeart/2008/layout/VerticalCurvedList"/>
    <dgm:cxn modelId="{AEB864ED-1CC9-49EE-95E8-5670547AC490}" type="presParOf" srcId="{376849CB-8E0B-4DAF-A84F-206A0C62C439}" destId="{3111DD6C-6765-45F9-9735-406E60060D77}" srcOrd="1" destOrd="0" presId="urn:microsoft.com/office/officeart/2008/layout/VerticalCurvedList"/>
    <dgm:cxn modelId="{CCE74F1F-E5D3-44DE-BD5F-2C4A5FBFA797}" type="presParOf" srcId="{376849CB-8E0B-4DAF-A84F-206A0C62C439}" destId="{02FC3C0A-CCB9-4971-B5AD-BD098101A024}" srcOrd="2" destOrd="0" presId="urn:microsoft.com/office/officeart/2008/layout/VerticalCurvedList"/>
    <dgm:cxn modelId="{A259DF06-59C8-437A-B303-8D76201A3089}" type="presParOf" srcId="{02FC3C0A-CCB9-4971-B5AD-BD098101A024}" destId="{DFBF31F1-0F4A-4DB0-89C2-E305C16C31B5}" srcOrd="0" destOrd="0" presId="urn:microsoft.com/office/officeart/2008/layout/VerticalCurvedList"/>
    <dgm:cxn modelId="{18D78DEF-F233-42BA-B161-4D1BC34D2E70}" type="presParOf" srcId="{376849CB-8E0B-4DAF-A84F-206A0C62C439}" destId="{FDD7446E-961B-4408-BEEE-F1288134275E}" srcOrd="3" destOrd="0" presId="urn:microsoft.com/office/officeart/2008/layout/VerticalCurvedList"/>
    <dgm:cxn modelId="{2A577226-A159-4B39-8364-F45113D43173}" type="presParOf" srcId="{376849CB-8E0B-4DAF-A84F-206A0C62C439}" destId="{8FD3DE1B-0A3F-4732-9948-33F225D1C23C}" srcOrd="4" destOrd="0" presId="urn:microsoft.com/office/officeart/2008/layout/VerticalCurvedList"/>
    <dgm:cxn modelId="{24A7ED6A-B9C6-4429-BBF9-29CD8F192A68}" type="presParOf" srcId="{8FD3DE1B-0A3F-4732-9948-33F225D1C23C}" destId="{93D77769-550A-47DA-B82C-8B0EA7BDD1E3}" srcOrd="0" destOrd="0" presId="urn:microsoft.com/office/officeart/2008/layout/VerticalCurvedList"/>
    <dgm:cxn modelId="{F7256D49-12B5-4E08-8DEF-095DC9AAB178}" type="presParOf" srcId="{376849CB-8E0B-4DAF-A84F-206A0C62C439}" destId="{740AF138-ED2B-4EAA-9A36-369646EA197B}" srcOrd="5" destOrd="0" presId="urn:microsoft.com/office/officeart/2008/layout/VerticalCurvedList"/>
    <dgm:cxn modelId="{FE170418-23A0-48B9-AE70-64AE9B42AB57}" type="presParOf" srcId="{376849CB-8E0B-4DAF-A84F-206A0C62C439}" destId="{392DC6FD-20C2-4C96-BA23-C76F130E568A}" srcOrd="6" destOrd="0" presId="urn:microsoft.com/office/officeart/2008/layout/VerticalCurvedList"/>
    <dgm:cxn modelId="{1121892D-0DFE-479D-A04A-0F214E8BE17E}" type="presParOf" srcId="{392DC6FD-20C2-4C96-BA23-C76F130E568A}" destId="{5F6138E7-FC86-49E0-A368-D73F9C3B6A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D967A-78C3-45AC-B11D-855D74DE5877}">
      <dsp:nvSpPr>
        <dsp:cNvPr id="0" name=""/>
        <dsp:cNvSpPr/>
      </dsp:nvSpPr>
      <dsp:spPr>
        <a:xfrm>
          <a:off x="0" y="0"/>
          <a:ext cx="9157446" cy="182745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Цифровые ресурсы ИМЦ Петроградского района для методического сопровождения развития и саморазвития профессиональных компетенций педагогов</a:t>
          </a:r>
          <a:endParaRPr lang="ru-RU" sz="2800" kern="1200" dirty="0"/>
        </a:p>
      </dsp:txBody>
      <dsp:txXfrm>
        <a:off x="0" y="0"/>
        <a:ext cx="9157446" cy="1827455"/>
      </dsp:txXfrm>
    </dsp:sp>
    <dsp:sp modelId="{6E86704E-386A-4A7D-8F2E-F4248C9E4762}">
      <dsp:nvSpPr>
        <dsp:cNvPr id="0" name=""/>
        <dsp:cNvSpPr/>
      </dsp:nvSpPr>
      <dsp:spPr>
        <a:xfrm>
          <a:off x="4471" y="1827455"/>
          <a:ext cx="3049501" cy="3837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«САМОКАТ: сам качу в цифру!»</a:t>
          </a:r>
          <a:r>
            <a:rPr lang="ru-RU" sz="1500" kern="1200" dirty="0" smtClean="0"/>
            <a:t> – развитие цифровой культуры педагога. Включает: диагностику цифровой грамотности, материалы методического, психолого-педагогического содержания в области цифровой грамотности, методические разработки по применению цифровых технологий в урочной и внеурочной деятельности  </a:t>
          </a:r>
          <a:r>
            <a:rPr lang="ru-RU" sz="1500" kern="1200" dirty="0" smtClean="0">
              <a:hlinkClick xmlns:r="http://schemas.openxmlformats.org/officeDocument/2006/relationships" r:id="rId1"/>
            </a:rPr>
            <a:t>https://samokat.pimc.spb.ru/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2020 г</a:t>
          </a:r>
          <a:endParaRPr lang="ru-RU" sz="1500" kern="1200" dirty="0"/>
        </a:p>
      </dsp:txBody>
      <dsp:txXfrm>
        <a:off x="4471" y="1827455"/>
        <a:ext cx="3049501" cy="3837656"/>
      </dsp:txXfrm>
    </dsp:sp>
    <dsp:sp modelId="{A865310C-0C20-4D85-B6D0-496C1548EF03}">
      <dsp:nvSpPr>
        <dsp:cNvPr id="0" name=""/>
        <dsp:cNvSpPr/>
      </dsp:nvSpPr>
      <dsp:spPr>
        <a:xfrm>
          <a:off x="3053972" y="1827455"/>
          <a:ext cx="3049501" cy="3837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«САМОКАТ: функциональная грамотность»</a:t>
          </a:r>
          <a:r>
            <a:rPr lang="ru-RU" sz="1500" kern="1200" dirty="0" smtClean="0"/>
            <a:t> – развитие функциональной грамотности в образовательном процессе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Включает: диагностику функциональной грамотности, методические разработки по развитию функциональной грамотности школьников в урочной и внеурочной деятельности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hlinkClick xmlns:r="http://schemas.openxmlformats.org/officeDocument/2006/relationships" r:id="rId2"/>
            </a:rPr>
            <a:t>https://samokat-fg.pimc.spb.ru/</a:t>
          </a:r>
          <a:r>
            <a:rPr lang="ru-RU" sz="1500" kern="1200" dirty="0" smtClean="0"/>
            <a:t> 2021 г.</a:t>
          </a:r>
          <a:endParaRPr lang="ru-RU" sz="1500" kern="1200" dirty="0"/>
        </a:p>
      </dsp:txBody>
      <dsp:txXfrm>
        <a:off x="3053972" y="1827455"/>
        <a:ext cx="3049501" cy="3837656"/>
      </dsp:txXfrm>
    </dsp:sp>
    <dsp:sp modelId="{71355EC0-0F00-4D59-9044-A22B5FFAA93F}">
      <dsp:nvSpPr>
        <dsp:cNvPr id="0" name=""/>
        <dsp:cNvSpPr/>
      </dsp:nvSpPr>
      <dsp:spPr>
        <a:xfrm>
          <a:off x="6103473" y="1827455"/>
          <a:ext cx="3049501" cy="3837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</a:t>
          </a:r>
          <a:r>
            <a:rPr lang="ru-RU" sz="1500" b="1" kern="1200" dirty="0" err="1" smtClean="0"/>
            <a:t>Teachbot</a:t>
          </a:r>
          <a:r>
            <a:rPr lang="ru-RU" sz="1500" b="1" kern="1200" dirty="0" smtClean="0"/>
            <a:t>»</a:t>
          </a:r>
          <a:r>
            <a:rPr lang="ru-RU" sz="1500" kern="1200" dirty="0" smtClean="0"/>
            <a:t> </a:t>
          </a:r>
          <a:r>
            <a:rPr lang="ru-RU" sz="1500" b="1" kern="1200" dirty="0" smtClean="0"/>
            <a:t>-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информационно-методический ресурс, созданный для самообразования, развития профессиональных компетенций и расширения профессионального кругозора педагогов.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hlinkClick xmlns:r="http://schemas.openxmlformats.org/officeDocument/2006/relationships" r:id="rId3"/>
            </a:rPr>
            <a:t>https://sites.google.com/view/teachbot-pimc/главная-страница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2021 г.</a:t>
          </a:r>
          <a:endParaRPr lang="ru-RU" sz="1500" kern="1200" dirty="0"/>
        </a:p>
      </dsp:txBody>
      <dsp:txXfrm>
        <a:off x="6103473" y="1827455"/>
        <a:ext cx="3049501" cy="3837656"/>
      </dsp:txXfrm>
    </dsp:sp>
    <dsp:sp modelId="{A1D1DAD8-5C88-4C06-9970-C49FEBAD798E}">
      <dsp:nvSpPr>
        <dsp:cNvPr id="0" name=""/>
        <dsp:cNvSpPr/>
      </dsp:nvSpPr>
      <dsp:spPr>
        <a:xfrm>
          <a:off x="0" y="5665111"/>
          <a:ext cx="9157446" cy="42640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EA0F-6B4E-4E26-BCB2-046EC9FAFD43}">
      <dsp:nvSpPr>
        <dsp:cNvPr id="0" name=""/>
        <dsp:cNvSpPr/>
      </dsp:nvSpPr>
      <dsp:spPr>
        <a:xfrm>
          <a:off x="500674" y="0"/>
          <a:ext cx="4912649" cy="269094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AFF99-9486-44DE-B724-8E5F8C892F47}">
      <dsp:nvSpPr>
        <dsp:cNvPr id="0" name=""/>
        <dsp:cNvSpPr/>
      </dsp:nvSpPr>
      <dsp:spPr>
        <a:xfrm>
          <a:off x="195851" y="807284"/>
          <a:ext cx="1733876" cy="1076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Самодиагностика</a:t>
          </a:r>
          <a:endParaRPr lang="ru-RU" sz="1200" kern="1200" dirty="0"/>
        </a:p>
      </dsp:txBody>
      <dsp:txXfrm>
        <a:off x="248395" y="859828"/>
        <a:ext cx="1628788" cy="971291"/>
      </dsp:txXfrm>
    </dsp:sp>
    <dsp:sp modelId="{62E55683-6667-4D01-B4AC-5C21FAE4875A}">
      <dsp:nvSpPr>
        <dsp:cNvPr id="0" name=""/>
        <dsp:cNvSpPr/>
      </dsp:nvSpPr>
      <dsp:spPr>
        <a:xfrm>
          <a:off x="2022855" y="807284"/>
          <a:ext cx="1733876" cy="1076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Построение ИОМ </a:t>
          </a:r>
          <a:endParaRPr lang="ru-RU" sz="1200" kern="1200" dirty="0"/>
        </a:p>
      </dsp:txBody>
      <dsp:txXfrm>
        <a:off x="2075399" y="859828"/>
        <a:ext cx="1628788" cy="971291"/>
      </dsp:txXfrm>
    </dsp:sp>
    <dsp:sp modelId="{C0D9646C-6C3E-47B4-B46C-F9669FED8806}">
      <dsp:nvSpPr>
        <dsp:cNvPr id="0" name=""/>
        <dsp:cNvSpPr/>
      </dsp:nvSpPr>
      <dsp:spPr>
        <a:xfrm>
          <a:off x="3849860" y="807284"/>
          <a:ext cx="1733876" cy="1076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Посещение интерактивных площадок для посещения ТИЧБУРГА</a:t>
          </a:r>
          <a:endParaRPr lang="ru-RU" sz="1200" kern="1200" dirty="0"/>
        </a:p>
      </dsp:txBody>
      <dsp:txXfrm>
        <a:off x="3902404" y="859828"/>
        <a:ext cx="1628788" cy="971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D02C-D4A9-4C8C-9125-5A5E5589B2FC}">
      <dsp:nvSpPr>
        <dsp:cNvPr id="0" name=""/>
        <dsp:cNvSpPr/>
      </dsp:nvSpPr>
      <dsp:spPr>
        <a:xfrm>
          <a:off x="-4918654" y="-747544"/>
          <a:ext cx="5858083" cy="5858083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1DD6C-6765-45F9-9735-406E60060D77}">
      <dsp:nvSpPr>
        <dsp:cNvPr id="0" name=""/>
        <dsp:cNvSpPr/>
      </dsp:nvSpPr>
      <dsp:spPr>
        <a:xfrm>
          <a:off x="604196" y="441234"/>
          <a:ext cx="2816615" cy="87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6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Методические компетенции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04196" y="441234"/>
        <a:ext cx="2816615" cy="870131"/>
      </dsp:txXfrm>
    </dsp:sp>
    <dsp:sp modelId="{DFBF31F1-0F4A-4DB0-89C2-E305C16C31B5}">
      <dsp:nvSpPr>
        <dsp:cNvPr id="0" name=""/>
        <dsp:cNvSpPr/>
      </dsp:nvSpPr>
      <dsp:spPr>
        <a:xfrm>
          <a:off x="60364" y="332467"/>
          <a:ext cx="1087664" cy="1087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7446E-961B-4408-BEEE-F1288134275E}">
      <dsp:nvSpPr>
        <dsp:cNvPr id="0" name=""/>
        <dsp:cNvSpPr/>
      </dsp:nvSpPr>
      <dsp:spPr>
        <a:xfrm>
          <a:off x="920489" y="1746431"/>
          <a:ext cx="2500322" cy="87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6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Предметные компетенции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20489" y="1746431"/>
        <a:ext cx="2500322" cy="870131"/>
      </dsp:txXfrm>
    </dsp:sp>
    <dsp:sp modelId="{93D77769-550A-47DA-B82C-8B0EA7BDD1E3}">
      <dsp:nvSpPr>
        <dsp:cNvPr id="0" name=""/>
        <dsp:cNvSpPr/>
      </dsp:nvSpPr>
      <dsp:spPr>
        <a:xfrm>
          <a:off x="376656" y="1637664"/>
          <a:ext cx="1087664" cy="1087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AF138-ED2B-4EAA-9A36-369646EA197B}">
      <dsp:nvSpPr>
        <dsp:cNvPr id="0" name=""/>
        <dsp:cNvSpPr/>
      </dsp:nvSpPr>
      <dsp:spPr>
        <a:xfrm>
          <a:off x="604196" y="3051628"/>
          <a:ext cx="2816615" cy="87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6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Психолого-педагогические компетенции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4196" y="3051628"/>
        <a:ext cx="2816615" cy="870131"/>
      </dsp:txXfrm>
    </dsp:sp>
    <dsp:sp modelId="{5F6138E7-FC86-49E0-A368-D73F9C3B6ABB}">
      <dsp:nvSpPr>
        <dsp:cNvPr id="0" name=""/>
        <dsp:cNvSpPr/>
      </dsp:nvSpPr>
      <dsp:spPr>
        <a:xfrm>
          <a:off x="60364" y="2942862"/>
          <a:ext cx="1087664" cy="1087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7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39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5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6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1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7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2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8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7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7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2E2A-9568-47CF-AD1D-BB7F5E19FC98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2593C8-E32F-45A1-984B-941CE5146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3" Type="http://schemas.openxmlformats.org/officeDocument/2006/relationships/hyperlink" Target="http://pimc.spb.ru/proekty-imts/gorod-professionalnogo-rosta-pedagogov/" TargetMode="External"/><Relationship Id="rId7" Type="http://schemas.openxmlformats.org/officeDocument/2006/relationships/diagramData" Target="../diagrams/data2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hyperlink" Target="https://teachburg.pimc.spb.ru/tichburg-soft-skills/" TargetMode="External"/><Relationship Id="rId10" Type="http://schemas.openxmlformats.org/officeDocument/2006/relationships/diagramColors" Target="../diagrams/colors2.xml"/><Relationship Id="rId4" Type="http://schemas.openxmlformats.org/officeDocument/2006/relationships/hyperlink" Target="http://pimc.spb.ru/rip-imts/rip-imts-2019-2021/" TargetMode="Externa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orms.yandex.ru/cloud/62303efaf72e8e5c952d513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rgbClr val="0070C0"/>
                </a:solidFill>
              </a:rPr>
              <a:t>АНАЛИЗ ЦИФРОВОГО РОСТА ПЕДАГОГА: ИНТЕРЕСЫ. </a:t>
            </a:r>
            <a:r>
              <a:rPr lang="ru-RU" sz="3200" b="1" dirty="0" smtClean="0">
                <a:solidFill>
                  <a:srgbClr val="0070C0"/>
                </a:solidFill>
              </a:rPr>
              <a:t>ПРЕДПОЧТЕНИЯ. ПЕРСОНИФИКАЦИЯ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630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err="1">
                <a:solidFill>
                  <a:schemeClr val="tx1"/>
                </a:solidFill>
              </a:rPr>
              <a:t>Модестова</a:t>
            </a:r>
            <a:r>
              <a:rPr lang="ru-RU" b="1" dirty="0">
                <a:solidFill>
                  <a:schemeClr val="tx1"/>
                </a:solidFill>
              </a:rPr>
              <a:t> Татьяна Владимировна, канд. </a:t>
            </a:r>
            <a:r>
              <a:rPr lang="ru-RU" b="1" dirty="0" err="1">
                <a:solidFill>
                  <a:schemeClr val="tx1"/>
                </a:solidFill>
              </a:rPr>
              <a:t>пед</a:t>
            </a:r>
            <a:r>
              <a:rPr lang="ru-RU" b="1" dirty="0">
                <a:solidFill>
                  <a:schemeClr val="tx1"/>
                </a:solidFill>
              </a:rPr>
              <a:t>. наук,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Директор, методист ИМЦ </a:t>
            </a:r>
            <a:r>
              <a:rPr lang="ru-RU" b="1" dirty="0">
                <a:solidFill>
                  <a:schemeClr val="tx1"/>
                </a:solidFill>
              </a:rPr>
              <a:t>Петроградского района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Санкт-Петербурга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Демьянова </a:t>
            </a:r>
            <a:r>
              <a:rPr lang="ru-RU" b="1" dirty="0">
                <a:solidFill>
                  <a:schemeClr val="tx1"/>
                </a:solidFill>
              </a:rPr>
              <a:t>Ольга Юрьевна, канд. психолог. наук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доцент ГАОУ ДПО «</a:t>
            </a:r>
            <a:r>
              <a:rPr lang="ru-RU" b="1" dirty="0" smtClean="0">
                <a:solidFill>
                  <a:schemeClr val="tx1"/>
                </a:solidFill>
              </a:rPr>
              <a:t>ЛОИРО», методист ИМЦ </a:t>
            </a:r>
            <a:r>
              <a:rPr lang="ru-RU" b="1" dirty="0">
                <a:solidFill>
                  <a:schemeClr val="tx1"/>
                </a:solidFill>
              </a:rPr>
              <a:t>Петроградского района Санкт-Петербурга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0"/>
            <a:ext cx="1618262" cy="161826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3" y="180403"/>
            <a:ext cx="2804432" cy="1202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3718" y="186684"/>
            <a:ext cx="546239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Всероссийская научно-практическая конференция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Неодидактика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прогнозирование педагогических последствий цифровой трансформации современного школьного образования»</a:t>
            </a:r>
            <a:endParaRPr lang="ru-RU" sz="1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5614" y="180403"/>
            <a:ext cx="1580106" cy="9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ортрет </a:t>
            </a:r>
            <a:r>
              <a:rPr lang="ru-RU" b="1" dirty="0"/>
              <a:t>посетителя цифровых ресурсов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948113"/>
              </p:ext>
            </p:extLst>
          </p:nvPr>
        </p:nvGraphicFramePr>
        <p:xfrm>
          <a:off x="2939143" y="1905002"/>
          <a:ext cx="7997327" cy="4626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1985">
                  <a:extLst>
                    <a:ext uri="{9D8B030D-6E8A-4147-A177-3AD203B41FA5}">
                      <a16:colId xmlns:a16="http://schemas.microsoft.com/office/drawing/2014/main" val="2023575914"/>
                    </a:ext>
                  </a:extLst>
                </a:gridCol>
                <a:gridCol w="4775342">
                  <a:extLst>
                    <a:ext uri="{9D8B030D-6E8A-4147-A177-3AD203B41FA5}">
                      <a16:colId xmlns:a16="http://schemas.microsoft.com/office/drawing/2014/main" val="3288814485"/>
                    </a:ext>
                  </a:extLst>
                </a:gridCol>
              </a:tblGrid>
              <a:tr h="10298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Название цифрового ресурса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Приоритетная возрастная аудитории пользователей/ процент посещения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601368"/>
                  </a:ext>
                </a:extLst>
              </a:tr>
              <a:tr h="1038532">
                <a:tc>
                  <a:txBody>
                    <a:bodyPr/>
                    <a:lstStyle/>
                    <a:p>
                      <a:pPr marL="476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«САМОКАТ: Сам качу в цифру!»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25-34 года / 29,4%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618308"/>
                  </a:ext>
                </a:extLst>
              </a:tr>
              <a:tr h="1038532">
                <a:tc>
                  <a:txBody>
                    <a:bodyPr/>
                    <a:lstStyle/>
                    <a:p>
                      <a:pPr marL="476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«САМОКАТ: функциональная грамотность»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45-54 лет / 24,7%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668279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marL="476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ТИЧБУРГ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40-50 лет /35,5%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630289"/>
                  </a:ext>
                </a:extLst>
              </a:tr>
              <a:tr h="1030014">
                <a:tc>
                  <a:txBody>
                    <a:bodyPr/>
                    <a:lstStyle/>
                    <a:p>
                      <a:pPr marL="476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Teachbot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Возраст не учитывался при заходе на ресурс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07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07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ремя </a:t>
            </a:r>
            <a:r>
              <a:rPr lang="ru-RU" b="1" dirty="0"/>
              <a:t>нахождения посетителей на цифровых ресурсах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«САМОКАТ: Сам качу в цифру!» – 2 минуты,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Teachbot</a:t>
            </a:r>
            <a:r>
              <a:rPr lang="ru-RU" b="1" dirty="0">
                <a:solidFill>
                  <a:schemeClr val="tx1"/>
                </a:solidFill>
              </a:rPr>
              <a:t>» – 1,5 минуты,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САМОКАТ: функциональная грамотность» – 2,6 минуты.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9404487"/>
              </p:ext>
            </p:extLst>
          </p:nvPr>
        </p:nvGraphicFramePr>
        <p:xfrm>
          <a:off x="3873863" y="3331029"/>
          <a:ext cx="7255691" cy="326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6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11047"/>
            <a:ext cx="9522823" cy="1280890"/>
          </a:xfrm>
        </p:spPr>
        <p:txBody>
          <a:bodyPr/>
          <a:lstStyle/>
          <a:p>
            <a:r>
              <a:rPr lang="ru-RU" dirty="0" smtClean="0"/>
              <a:t>Посещение разделов ресурсов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65188"/>
              </p:ext>
            </p:extLst>
          </p:nvPr>
        </p:nvGraphicFramePr>
        <p:xfrm>
          <a:off x="2592925" y="1891935"/>
          <a:ext cx="7974926" cy="460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721">
                  <a:extLst>
                    <a:ext uri="{9D8B030D-6E8A-4147-A177-3AD203B41FA5}">
                      <a16:colId xmlns:a16="http://schemas.microsoft.com/office/drawing/2014/main" val="4264629501"/>
                    </a:ext>
                  </a:extLst>
                </a:gridCol>
                <a:gridCol w="3037601">
                  <a:extLst>
                    <a:ext uri="{9D8B030D-6E8A-4147-A177-3AD203B41FA5}">
                      <a16:colId xmlns:a16="http://schemas.microsoft.com/office/drawing/2014/main" val="3499913978"/>
                    </a:ext>
                  </a:extLst>
                </a:gridCol>
                <a:gridCol w="3006604">
                  <a:extLst>
                    <a:ext uri="{9D8B030D-6E8A-4147-A177-3AD203B41FA5}">
                      <a16:colId xmlns:a16="http://schemas.microsoft.com/office/drawing/2014/main" val="2428055330"/>
                    </a:ext>
                  </a:extLst>
                </a:gridCol>
              </a:tblGrid>
              <a:tr h="1756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Раздел сайта САМОКАТ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посещений разделов сайта «САМОКАТ: функциональная грамотность»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посещений разделов сайта «САМОКАТ: Сам качу в цифру!»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93888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Цифросервис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23,3%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6,1%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683008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Техосмотр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5,2%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52677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Умное колесо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7,5%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3,5%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138743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Аксессуары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1,6%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1,97%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917354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Мастер-классы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5,1%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91463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Банк заданий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4,5%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95158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Видеоматериалы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4,3%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3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33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</a:rPr>
              <a:t>Наиболее посещаемыми разделами ресурса </a:t>
            </a:r>
            <a:r>
              <a:rPr lang="ru-RU" sz="2200" b="1" dirty="0" err="1">
                <a:solidFill>
                  <a:srgbClr val="00B050"/>
                </a:solidFill>
              </a:rPr>
              <a:t>Teachbot</a:t>
            </a:r>
            <a:r>
              <a:rPr lang="ru-RU" sz="2200" b="1" dirty="0">
                <a:solidFill>
                  <a:srgbClr val="00B050"/>
                </a:solidFill>
              </a:rPr>
              <a:t> стали разделы, связанные с психолого-педагогическими, в том числе </a:t>
            </a:r>
            <a:r>
              <a:rPr lang="ru-RU" sz="2200" b="1" dirty="0" smtClean="0">
                <a:solidFill>
                  <a:srgbClr val="00B050"/>
                </a:solidFill>
              </a:rPr>
              <a:t>возрастными </a:t>
            </a:r>
            <a:r>
              <a:rPr lang="ru-RU" sz="2200" b="1" dirty="0">
                <a:solidFill>
                  <a:srgbClr val="00B050"/>
                </a:solidFill>
              </a:rPr>
              <a:t>особенностями организации учебного процесса и контрольно-оценочной </a:t>
            </a:r>
            <a:r>
              <a:rPr lang="ru-RU" sz="2200" b="1" dirty="0" smtClean="0">
                <a:solidFill>
                  <a:srgbClr val="00B050"/>
                </a:solidFill>
              </a:rPr>
              <a:t>деятельностью </a:t>
            </a:r>
            <a:endParaRPr lang="ru-RU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128174"/>
              </p:ext>
            </p:extLst>
          </p:nvPr>
        </p:nvGraphicFramePr>
        <p:xfrm>
          <a:off x="2592925" y="2129246"/>
          <a:ext cx="9085269" cy="4474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2412">
                  <a:extLst>
                    <a:ext uri="{9D8B030D-6E8A-4147-A177-3AD203B41FA5}">
                      <a16:colId xmlns:a16="http://schemas.microsoft.com/office/drawing/2014/main" val="1569772986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1892608750"/>
                    </a:ext>
                  </a:extLst>
                </a:gridCol>
              </a:tblGrid>
              <a:tr h="90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Разделы ресурса </a:t>
                      </a:r>
                      <a:r>
                        <a:rPr lang="ru-RU" sz="1600" dirty="0" err="1">
                          <a:effectLst/>
                        </a:rPr>
                        <a:t>Teachbot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Процент посещения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870309"/>
                  </a:ext>
                </a:extLst>
              </a:tr>
              <a:tr h="357406">
                <a:tc>
                  <a:txBody>
                    <a:bodyPr/>
                    <a:lstStyle/>
                    <a:p>
                      <a:pPr indent="146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Психолого-педагогические компетенции ДОО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38,5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240492"/>
                  </a:ext>
                </a:extLst>
              </a:tr>
              <a:tr h="757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Педагогические закономерности организации образовательного процесса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35,9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719652"/>
                  </a:ext>
                </a:extLst>
              </a:tr>
              <a:tr h="594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Современные подходы к контрольно-оценочной деятельности учащихся и учителя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34,5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445269"/>
                  </a:ext>
                </a:extLst>
              </a:tr>
              <a:tr h="357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Методические компетенции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31,9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67602"/>
                  </a:ext>
                </a:extLst>
              </a:tr>
              <a:tr h="357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Предметные компетенции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29,4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168122"/>
                  </a:ext>
                </a:extLst>
              </a:tr>
              <a:tr h="357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Современные теории личности Возрастная психология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123133"/>
                  </a:ext>
                </a:extLst>
              </a:tr>
              <a:tr h="757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Предметные компетенции воспитателей дошкольного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25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3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B050"/>
                </a:solidFill>
              </a:rPr>
              <a:t>Анализ выбора интерактивных мастер-классов в рамках «ТИЧБУРГ: SOFT SKILLS</a:t>
            </a:r>
            <a:r>
              <a:rPr lang="ru-RU" sz="2700" b="1" dirty="0" smtClean="0">
                <a:solidFill>
                  <a:srgbClr val="00B050"/>
                </a:solidFill>
              </a:rPr>
              <a:t>»,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 </a:t>
            </a:r>
            <a:r>
              <a:rPr lang="ru-RU" sz="2700" b="1" dirty="0">
                <a:solidFill>
                  <a:srgbClr val="00B050"/>
                </a:solidFill>
              </a:rPr>
              <a:t>состоявшегося 08.02.2022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Приоритетные (наиболее посещаемые) площадки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</a:t>
            </a:r>
            <a:r>
              <a:rPr lang="ru-RU" dirty="0"/>
              <a:t>Искусство управлять временем»,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Мнемотехники», «Коммуникативные игры»,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Звуковой имидж педагога», </a:t>
            </a:r>
            <a:endParaRPr lang="ru-RU" dirty="0" smtClean="0"/>
          </a:p>
          <a:p>
            <a:r>
              <a:rPr lang="ru-RU" dirty="0" smtClean="0"/>
              <a:t>«Использование </a:t>
            </a:r>
            <a:r>
              <a:rPr lang="ru-RU" dirty="0"/>
              <a:t>цифровых ресурсов на уроках (</a:t>
            </a:r>
            <a:r>
              <a:rPr lang="en-US"/>
              <a:t>Paint</a:t>
            </a:r>
            <a:r>
              <a:rPr lang="ru-RU"/>
              <a:t>.</a:t>
            </a:r>
            <a:r>
              <a:rPr lang="en-US"/>
              <a:t>Net</a:t>
            </a:r>
            <a:r>
              <a:rPr lang="ru-RU" smtClean="0"/>
              <a:t>)»</a:t>
            </a:r>
          </a:p>
          <a:p>
            <a:pPr marL="0" indent="0">
              <a:buNone/>
            </a:pPr>
            <a:r>
              <a:rPr lang="ru-RU" b="1" dirty="0" smtClean="0"/>
              <a:t>Наименьший интерес:</a:t>
            </a:r>
          </a:p>
          <a:p>
            <a:r>
              <a:rPr lang="ru-RU" dirty="0" smtClean="0"/>
              <a:t> </a:t>
            </a:r>
            <a:r>
              <a:rPr lang="ru-RU" dirty="0"/>
              <a:t>«Эмоции. Как управлять своими и понимать чужие</a:t>
            </a:r>
            <a:r>
              <a:rPr lang="ru-RU" dirty="0" smtClean="0"/>
              <a:t>?»,</a:t>
            </a:r>
          </a:p>
          <a:p>
            <a:r>
              <a:rPr lang="ru-RU" dirty="0" smtClean="0"/>
              <a:t> </a:t>
            </a:r>
            <a:r>
              <a:rPr lang="ru-RU" dirty="0"/>
              <a:t>«Нейродинамическая гимнастика», «Будь здоров».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03" y="1362075"/>
            <a:ext cx="1697709" cy="170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8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63" y="624110"/>
            <a:ext cx="9662749" cy="1280890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</a:rPr>
              <a:t>Анализ обратной связи (</a:t>
            </a:r>
            <a:r>
              <a:rPr lang="ru-RU" sz="2400" b="1" dirty="0" err="1">
                <a:solidFill>
                  <a:srgbClr val="00B050"/>
                </a:solidFill>
              </a:rPr>
              <a:t>гугл</a:t>
            </a:r>
            <a:r>
              <a:rPr lang="ru-RU" sz="2400" b="1" dirty="0">
                <a:solidFill>
                  <a:srgbClr val="00B050"/>
                </a:solidFill>
              </a:rPr>
              <a:t>-анкета) посетителей ресурсов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265302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52</a:t>
            </a:r>
            <a:r>
              <a:rPr lang="ru-RU" b="1" dirty="0">
                <a:solidFill>
                  <a:srgbClr val="0070C0"/>
                </a:solidFill>
              </a:rPr>
              <a:t>% посетителей сайта </a:t>
            </a:r>
            <a:r>
              <a:rPr lang="ru-RU" dirty="0"/>
              <a:t>«САМОКАТ: Сам качу в цифру!», </a:t>
            </a:r>
            <a:r>
              <a:rPr lang="ru-RU" b="1" dirty="0">
                <a:solidFill>
                  <a:srgbClr val="FF0000"/>
                </a:solidFill>
              </a:rPr>
              <a:t>не прошедших самодиагностику цифровых компетенций</a:t>
            </a:r>
            <a:r>
              <a:rPr lang="ru-RU" dirty="0"/>
              <a:t>, в качестве причин указали: </a:t>
            </a:r>
            <a:r>
              <a:rPr lang="ru-RU" b="1" dirty="0"/>
              <a:t>«недостаток времени, нелюбовь к разным анкетам и нежелание знать свой уровень цифровой компетентности, поскольку они и так его знаю».</a:t>
            </a:r>
            <a:r>
              <a:rPr lang="ru-RU" dirty="0"/>
              <a:t> </a:t>
            </a:r>
          </a:p>
          <a:p>
            <a:pPr lvl="0" algn="just"/>
            <a:r>
              <a:rPr lang="ru-RU" b="1" dirty="0">
                <a:solidFill>
                  <a:srgbClr val="00B050"/>
                </a:solidFill>
              </a:rPr>
              <a:t>Более 70% </a:t>
            </a:r>
            <a:r>
              <a:rPr lang="ru-RU" dirty="0"/>
              <a:t>посетителей сайта «САМОКАТ: Сам качу в цифру!» и «САМОКАТ: функциональная грамотность» отметили, что разделы </a:t>
            </a:r>
            <a:r>
              <a:rPr lang="ru-RU" b="1" dirty="0"/>
              <a:t>«Умное колесо» и «</a:t>
            </a:r>
            <a:r>
              <a:rPr lang="ru-RU" b="1" dirty="0" err="1"/>
              <a:t>Цифросервис</a:t>
            </a:r>
            <a:r>
              <a:rPr lang="ru-RU" b="1" dirty="0"/>
              <a:t>» </a:t>
            </a:r>
            <a:r>
              <a:rPr lang="ru-RU" dirty="0"/>
              <a:t>наиболее полезны для педагогов. При этом подразделы рубрики </a:t>
            </a:r>
            <a:r>
              <a:rPr lang="ru-RU" b="1" dirty="0">
                <a:solidFill>
                  <a:srgbClr val="00B050"/>
                </a:solidFill>
              </a:rPr>
              <a:t>«Мастер-классы» 59% </a:t>
            </a:r>
            <a:r>
              <a:rPr lang="ru-RU" dirty="0"/>
              <a:t>посетителей выделили особенно.</a:t>
            </a:r>
          </a:p>
          <a:p>
            <a:pPr lvl="0" algn="just"/>
            <a:r>
              <a:rPr lang="ru-RU" b="1" dirty="0">
                <a:solidFill>
                  <a:srgbClr val="00B050"/>
                </a:solidFill>
              </a:rPr>
              <a:t>50 % посетителей сайтов </a:t>
            </a:r>
            <a:r>
              <a:rPr lang="ru-RU" dirty="0"/>
              <a:t>«САМОКАТ: Сам качу в цифру!» и «САМОКАТ: функциональная грамотность» указали, что </a:t>
            </a:r>
            <a:r>
              <a:rPr lang="ru-RU" b="1" dirty="0"/>
              <a:t>будут ими пользоваться </a:t>
            </a:r>
            <a:r>
              <a:rPr lang="ru-RU" dirty="0"/>
              <a:t>по мере возникновения вопросов, и 41% пользователей указали, что будут заходить раз в неделю для подготовки к урокам.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1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Основные выводы: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9794"/>
            <a:ext cx="8915400" cy="4291428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Современные </a:t>
            </a:r>
            <a:r>
              <a:rPr lang="ru-RU" dirty="0"/>
              <a:t>педагоги учитывают и активно используют возможности  цифровых ресурсов для профессионального роста в рамках неформального образования.    </a:t>
            </a:r>
          </a:p>
          <a:p>
            <a:pPr lvl="0" algn="just"/>
            <a:r>
              <a:rPr lang="ru-RU" dirty="0"/>
              <a:t>Высокой степенью востребованности обладают интерактивные ресурсы, позволяющие педагогам в короткие сроки, оперативно получить реальные практические навыки в интересующих областях современного образования.</a:t>
            </a:r>
          </a:p>
          <a:p>
            <a:pPr lvl="0" algn="just"/>
            <a:r>
              <a:rPr lang="ru-RU" dirty="0"/>
              <a:t>Незначительный интерес педагогов к самодиагностике цифровых компетенций связан, возможно, с тем, что они предпочитают потратить время на ресурсе на то, чтобы познакомиться с каким-либо инструментом или техникой и как можно скорее апробировать полученный опыт в практике, что также даст им возможность понять возможности и ограничения их цифровых навыков.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9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11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Спасибо за внимание!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264" y="20029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263" y="1328329"/>
            <a:ext cx="2492239" cy="2465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80412" y="1848062"/>
            <a:ext cx="7689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Татьяна Владимировна </a:t>
            </a:r>
            <a:r>
              <a:rPr lang="ru-RU" b="1" dirty="0" err="1" smtClean="0">
                <a:solidFill>
                  <a:srgbClr val="0070C0"/>
                </a:solidFill>
              </a:rPr>
              <a:t>Модестова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Кандидат педагогических наук,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Директор, методист </a:t>
            </a:r>
            <a:r>
              <a:rPr lang="ru-RU" b="1" dirty="0" smtClean="0">
                <a:solidFill>
                  <a:srgbClr val="0070C0"/>
                </a:solidFill>
              </a:rPr>
              <a:t>ИМЦ Петроградского района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Санкт-Петербурга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tm28@yandex.ru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3848" y="5473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Демьянова Ольга Юрьевна, канд. психолог. наук,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доцент ГАОУ ДПО «ЛОИРО», методист ИМЦ Петроградского района Санкт-Петербурга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:\STORE N GO\фото моих документов\фото ДО.jpeg"/>
          <p:cNvPicPr>
            <a:picLocks noChangeAspect="1" noChangeArrowheads="1"/>
          </p:cNvPicPr>
          <p:nvPr/>
        </p:nvPicPr>
        <p:blipFill>
          <a:blip r:embed="rId3" cstate="print"/>
          <a:srcRect l="719" t="1458" r="1798" b="2979"/>
          <a:stretch>
            <a:fillRect/>
          </a:stretch>
        </p:blipFill>
        <p:spPr bwMode="auto">
          <a:xfrm>
            <a:off x="7556740" y="3416060"/>
            <a:ext cx="2415396" cy="33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28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49" y="0"/>
            <a:ext cx="1264024" cy="126402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8766538"/>
              </p:ext>
            </p:extLst>
          </p:nvPr>
        </p:nvGraphicFramePr>
        <p:xfrm>
          <a:off x="1673203" y="457200"/>
          <a:ext cx="9157446" cy="609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77671" y="59032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50456"/>
              </p:ext>
            </p:extLst>
          </p:nvPr>
        </p:nvGraphicFramePr>
        <p:xfrm>
          <a:off x="2877671" y="5903259"/>
          <a:ext cx="819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Точечный рисунок" r:id="rId9" imgW="1324160" imgH="1257476" progId="PBrush">
                  <p:embed/>
                </p:oleObj>
              </mc:Choice>
              <mc:Fallback>
                <p:oleObj name="Точечный рисунок" r:id="rId9" imgW="1324160" imgH="1257476" progId="PBrush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671" y="5903259"/>
                        <a:ext cx="8191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75059" y="59032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38039"/>
              </p:ext>
            </p:extLst>
          </p:nvPr>
        </p:nvGraphicFramePr>
        <p:xfrm>
          <a:off x="8875059" y="5903259"/>
          <a:ext cx="790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Точечный рисунок" r:id="rId11" imgW="1580952" imgH="1571844" progId="PBrush">
                  <p:embed/>
                </p:oleObj>
              </mc:Choice>
              <mc:Fallback>
                <p:oleObj name="Точечный рисунок" r:id="rId11" imgW="1580952" imgH="1571844" progId="PBrush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059" y="5903259"/>
                        <a:ext cx="7905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26034" y="59032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815777"/>
              </p:ext>
            </p:extLst>
          </p:nvPr>
        </p:nvGraphicFramePr>
        <p:xfrm>
          <a:off x="5826034" y="5903259"/>
          <a:ext cx="733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Точечный рисунок" r:id="rId13" imgW="1247619" imgH="1219370" progId="PBrush">
                  <p:embed/>
                </p:oleObj>
              </mc:Choice>
              <mc:Fallback>
                <p:oleObj name="Точечный рисунок" r:id="rId13" imgW="1247619" imgH="1219370" progId="PBrush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034" y="5903259"/>
                        <a:ext cx="7334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96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73" y="121784"/>
            <a:ext cx="9839296" cy="6204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Уникальность ресурса «Самокат»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1168" y="672245"/>
            <a:ext cx="2641662" cy="2251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4300" y="3000779"/>
            <a:ext cx="54071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EBC"/>
                </a:solidFill>
                <a:latin typeface="Century Gothic" panose="020B0502020202020204" pitchFamily="34" charset="0"/>
              </a:rPr>
              <a:t>Цифровой след,</a:t>
            </a: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 то есть действия</a:t>
            </a:r>
          </a:p>
          <a:p>
            <a:pPr algn="ctr"/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пользователя на сайте, соотносятся с</a:t>
            </a:r>
          </a:p>
          <a:p>
            <a:pPr algn="ctr"/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уровнями профессионального роста </a:t>
            </a:r>
          </a:p>
          <a:p>
            <a:pPr algn="ctr"/>
            <a:r>
              <a:rPr lang="ru-RU" b="1" dirty="0">
                <a:solidFill>
                  <a:srgbClr val="005EBC"/>
                </a:solidFill>
                <a:latin typeface="Century Gothic" panose="020B0502020202020204" pitchFamily="34" charset="0"/>
              </a:rPr>
              <a:t>Педагога (учитель-методист-наставник).</a:t>
            </a:r>
          </a:p>
          <a:p>
            <a:pPr algn="ctr"/>
            <a:endParaRPr lang="ru-RU" dirty="0">
              <a:solidFill>
                <a:srgbClr val="005EBC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На сайте могут быть следующие </a:t>
            </a:r>
          </a:p>
          <a:p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активности: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Чтение публикаций,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Оценивание публикаций,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Прохождение тестов,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Размещение авторских разработок,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Взаимодействие с коллегами,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EBC"/>
                </a:solidFill>
                <a:latin typeface="Century Gothic" panose="020B0502020202020204" pitchFamily="34" charset="0"/>
              </a:rPr>
              <a:t>Экспертиза материалов коллег</a:t>
            </a:r>
            <a:r>
              <a:rPr lang="ru-RU" dirty="0" smtClean="0">
                <a:solidFill>
                  <a:srgbClr val="005EBC"/>
                </a:solidFill>
                <a:latin typeface="Century Gothic" panose="020B0502020202020204" pitchFamily="34" charset="0"/>
              </a:rPr>
              <a:t>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" y="1320809"/>
            <a:ext cx="6144543" cy="50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Проект ИМЦ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Петроградского района для методического сопровождения развития и саморазвития профессиональных компетенций педагогов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240" y="1904999"/>
            <a:ext cx="9584372" cy="4482737"/>
          </a:xfrm>
        </p:spPr>
        <p:txBody>
          <a:bodyPr/>
          <a:lstStyle/>
          <a:p>
            <a:r>
              <a:rPr lang="ru-RU" b="1" dirty="0"/>
              <a:t>ТИЧБУРГ – Город профессионального роста </a:t>
            </a:r>
            <a:r>
              <a:rPr lang="ru-RU" b="1" dirty="0" smtClean="0"/>
              <a:t>педагогов, </a:t>
            </a:r>
            <a:r>
              <a:rPr lang="ru-RU" b="1" dirty="0"/>
              <a:t>с 2016 г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hlinkClick r:id="rId3"/>
              </a:rPr>
              <a:t>http</a:t>
            </a:r>
            <a:r>
              <a:rPr lang="ru-RU" b="1" dirty="0">
                <a:hlinkClick r:id="rId3"/>
              </a:rPr>
              <a:t>://pimc.spb.ru/proekty-imts/gorod-professionalnogo-rosta-pedagogov/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/>
              <a:t>Интерактивное образовательное пространство развития профессиональных компетенций с поддержкой на цифровом </a:t>
            </a:r>
            <a:r>
              <a:rPr lang="ru-RU" dirty="0" smtClean="0"/>
              <a:t>ресурсе.</a:t>
            </a:r>
          </a:p>
          <a:p>
            <a:r>
              <a:rPr lang="ru-RU" dirty="0" smtClean="0"/>
              <a:t>Региональная </a:t>
            </a:r>
            <a:r>
              <a:rPr lang="ru-RU" dirty="0"/>
              <a:t>инновационная площадка 2019-2021 - </a:t>
            </a:r>
            <a:r>
              <a:rPr lang="en-US" dirty="0">
                <a:hlinkClick r:id="rId4"/>
              </a:rPr>
              <a:t>http://pimc.spb.ru/rip-imts/rip-imts-2019-2021/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Веб-приложение </a:t>
            </a:r>
            <a:r>
              <a:rPr lang="en-US" dirty="0">
                <a:hlinkClick r:id="rId5"/>
              </a:rPr>
              <a:t>https://teachburg.pimc.spb.ru/tichburg-soft-skills/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8581" y="4484241"/>
            <a:ext cx="4503419" cy="224252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57549719"/>
              </p:ext>
            </p:extLst>
          </p:nvPr>
        </p:nvGraphicFramePr>
        <p:xfrm>
          <a:off x="1587863" y="4167051"/>
          <a:ext cx="5779588" cy="269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933611" y="17686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288043"/>
              </p:ext>
            </p:extLst>
          </p:nvPr>
        </p:nvGraphicFramePr>
        <p:xfrm>
          <a:off x="10789921" y="1623100"/>
          <a:ext cx="877116" cy="88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Точечный рисунок" r:id="rId12" imgW="1600000" imgH="1609524" progId="PBrush">
                  <p:embed/>
                </p:oleObj>
              </mc:Choice>
              <mc:Fallback>
                <p:oleObj name="Точечный рисунок" r:id="rId12" imgW="1600000" imgH="1609524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9921" y="1623100"/>
                        <a:ext cx="877116" cy="888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45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316" y="172903"/>
            <a:ext cx="6162901" cy="6299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hlinkClick r:id="rId2"/>
              </a:rPr>
              <a:t>РЕГИСТРАЦИЯ https</a:t>
            </a:r>
            <a:r>
              <a:rPr lang="ru-RU" sz="2000" b="1" dirty="0">
                <a:hlinkClick r:id="rId2"/>
              </a:rPr>
              <a:t>://forms.yandex.ru/cloud/62303efaf72e8e5c952d5138</a:t>
            </a:r>
            <a:r>
              <a:rPr lang="ru-RU" sz="2000" dirty="0">
                <a:hlinkClick r:id="rId2"/>
              </a:rPr>
              <a:t>/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635" y="137342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26" y="1373429"/>
            <a:ext cx="7915275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90857" y="3066646"/>
            <a:ext cx="301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21040" y="172903"/>
            <a:ext cx="3532028" cy="65936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/>
              <a:t>ПЛОЩАДКИ в ТИЧБУРГЕ</a:t>
            </a:r>
            <a:r>
              <a:rPr lang="en-US" sz="1600" b="1" u="sng" dirty="0" smtClean="0"/>
              <a:t> 2022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Будь здоров!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“Освободите” мысли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Есть контакт!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Ярко и просто!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Звуковой имидж педагога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Эмоции. Как управлять своими и понимать чужие?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Нетворкинг</a:t>
            </a:r>
            <a:r>
              <a:rPr lang="ru-RU" sz="1600" dirty="0" smtClean="0"/>
              <a:t>: не надо бояться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Рефлексия или “разговор с самим собой”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Логика, рассуждение и творческий подход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Искусство управлять временем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Инструменты визуализации на уроке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Скажи стрессу НЕТ!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Мнемотехники как способ развития мышления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Как сделать сложное простым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Нейродинамическая гимнастика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Pro.</a:t>
            </a:r>
            <a:r>
              <a:rPr lang="ru-RU" sz="1600" dirty="0" smtClean="0"/>
              <a:t>Игры - коммуникативные игры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956" y="4982939"/>
            <a:ext cx="2552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1. Молодой педагог проводит 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интерактивный мастер-класс 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2. Сообщество наставников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3. Выбор маршрута посещения мастер-классов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4. Проба новой технологии, приёма на мастер-классе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" y="3262240"/>
            <a:ext cx="2394289" cy="15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0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15" y="467356"/>
            <a:ext cx="8911687" cy="6691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TeachBot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1" y="1293223"/>
            <a:ext cx="8178386" cy="52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6938568"/>
              </p:ext>
            </p:extLst>
          </p:nvPr>
        </p:nvGraphicFramePr>
        <p:xfrm>
          <a:off x="8524240" y="1293223"/>
          <a:ext cx="3480526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82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2836849"/>
            <a:ext cx="7410449" cy="39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6" y="0"/>
            <a:ext cx="5945064" cy="40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12429"/>
            <a:ext cx="4833259" cy="26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89" y="624110"/>
            <a:ext cx="9636623" cy="1280890"/>
          </a:xfrm>
        </p:spPr>
        <p:txBody>
          <a:bodyPr/>
          <a:lstStyle/>
          <a:p>
            <a:r>
              <a:rPr lang="ru-RU" dirty="0"/>
              <a:t>На каждом ресурсе </a:t>
            </a:r>
            <a:r>
              <a:rPr lang="ru-RU" dirty="0" smtClean="0"/>
              <a:t>есть возможность: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провести </a:t>
            </a:r>
            <a:r>
              <a:rPr lang="ru-RU" dirty="0"/>
              <a:t>теоретический обзор по интересующему вопросу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приобрести </a:t>
            </a:r>
            <a:r>
              <a:rPr lang="ru-RU" dirty="0"/>
              <a:t>в интерактивном режиме новые практические навыки и умения, </a:t>
            </a:r>
            <a:endParaRPr lang="ru-RU" dirty="0" smtClean="0"/>
          </a:p>
          <a:p>
            <a:r>
              <a:rPr lang="ru-RU" dirty="0" smtClean="0"/>
              <a:t>попробовать </a:t>
            </a:r>
            <a:r>
              <a:rPr lang="ru-RU" dirty="0"/>
              <a:t>себя в качестве </a:t>
            </a:r>
            <a:r>
              <a:rPr lang="ru-RU" dirty="0" smtClean="0"/>
              <a:t>эксперта,</a:t>
            </a:r>
          </a:p>
          <a:p>
            <a:r>
              <a:rPr lang="ru-RU" dirty="0" smtClean="0"/>
              <a:t>получить </a:t>
            </a:r>
            <a:r>
              <a:rPr lang="ru-RU" dirty="0"/>
              <a:t>обратную связь от своих коллег, которые в режиме онлайн и офлайн могут провести оценку продуктов </a:t>
            </a:r>
            <a:r>
              <a:rPr lang="ru-RU" dirty="0" smtClean="0"/>
              <a:t>деятельности,</a:t>
            </a:r>
          </a:p>
          <a:p>
            <a:r>
              <a:rPr lang="ru-RU" dirty="0" smtClean="0"/>
              <a:t>поддержать </a:t>
            </a:r>
            <a:r>
              <a:rPr lang="ru-RU" dirty="0"/>
              <a:t>диалог по какой-либо актуальной теме.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Ресурсы </a:t>
            </a:r>
            <a:r>
              <a:rPr lang="ru-RU" b="1" dirty="0"/>
              <a:t>для самообразования, разработанные ИМЦ Петроградского района, также отличаются тем, что дают педагогу обратную связь о его профессиональном развитии. </a:t>
            </a:r>
          </a:p>
        </p:txBody>
      </p:sp>
    </p:spTree>
    <p:extLst>
      <p:ext uri="{BB962C8B-B14F-4D97-AF65-F5344CB8AC3E}">
        <p14:creationId xmlns:p14="http://schemas.microsoft.com/office/powerpoint/2010/main" val="23600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Исследование </a:t>
            </a:r>
            <a:r>
              <a:rPr lang="ru-RU" sz="2700" b="1" dirty="0"/>
              <a:t>обратной связи от пользователей цифровых ресурсов для саморазвития </a:t>
            </a:r>
            <a:r>
              <a:rPr lang="ru-RU" sz="2700" b="1" dirty="0" smtClean="0"/>
              <a:t>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Исследование проводилось при помощи сбора данных </a:t>
            </a:r>
            <a:r>
              <a:rPr lang="ru-RU" dirty="0" err="1">
                <a:solidFill>
                  <a:schemeClr val="tx1"/>
                </a:solidFill>
              </a:rPr>
              <a:t>Яндекс.Метрика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гугл</a:t>
            </a:r>
            <a:r>
              <a:rPr lang="ru-RU" dirty="0">
                <a:solidFill>
                  <a:schemeClr val="tx1"/>
                </a:solidFill>
              </a:rPr>
              <a:t>-анкет обратной связи </a:t>
            </a:r>
            <a:r>
              <a:rPr lang="ru-RU" dirty="0" smtClean="0">
                <a:solidFill>
                  <a:schemeClr val="tx1"/>
                </a:solidFill>
              </a:rPr>
              <a:t>от посетителей ресурсов за </a:t>
            </a:r>
            <a:r>
              <a:rPr lang="ru-RU" dirty="0">
                <a:solidFill>
                  <a:schemeClr val="tx1"/>
                </a:solidFill>
              </a:rPr>
              <a:t>период времени с 01.11.2021 по 28.02.2022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84584"/>
              </p:ext>
            </p:extLst>
          </p:nvPr>
        </p:nvGraphicFramePr>
        <p:xfrm>
          <a:off x="2990894" y="3113856"/>
          <a:ext cx="8112035" cy="3397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7590">
                  <a:extLst>
                    <a:ext uri="{9D8B030D-6E8A-4147-A177-3AD203B41FA5}">
                      <a16:colId xmlns:a16="http://schemas.microsoft.com/office/drawing/2014/main" val="3540983503"/>
                    </a:ext>
                  </a:extLst>
                </a:gridCol>
                <a:gridCol w="2069250">
                  <a:extLst>
                    <a:ext uri="{9D8B030D-6E8A-4147-A177-3AD203B41FA5}">
                      <a16:colId xmlns:a16="http://schemas.microsoft.com/office/drawing/2014/main" val="3047709700"/>
                    </a:ext>
                  </a:extLst>
                </a:gridCol>
                <a:gridCol w="1965195">
                  <a:extLst>
                    <a:ext uri="{9D8B030D-6E8A-4147-A177-3AD203B41FA5}">
                      <a16:colId xmlns:a16="http://schemas.microsoft.com/office/drawing/2014/main" val="511685837"/>
                    </a:ext>
                  </a:extLst>
                </a:gridCol>
              </a:tblGrid>
              <a:tr h="632097">
                <a:tc row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Название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цифрового ресурса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посетителей в период с 01.11.2021 по 28.02.2022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250882"/>
                  </a:ext>
                </a:extLst>
              </a:tr>
              <a:tr h="63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Санкт-Петербурга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589705"/>
                  </a:ext>
                </a:extLst>
              </a:tr>
              <a:tr h="63808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САМОКАТ: Сам качу в цифру!»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1871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638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(34,1%)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415671"/>
                  </a:ext>
                </a:extLst>
              </a:tr>
              <a:tr h="63209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САМОКАТ: функциональная грамотность»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2454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1197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(48,8%)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351847"/>
                  </a:ext>
                </a:extLst>
              </a:tr>
              <a:tr h="31604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ТИЧБУРГ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150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(100%)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766688"/>
                  </a:ext>
                </a:extLst>
              </a:tr>
              <a:tr h="31604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Teachbot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889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768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(86,5%)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03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325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1168</Words>
  <Application>Microsoft Office PowerPoint</Application>
  <PresentationFormat>Широкоэкранный</PresentationFormat>
  <Paragraphs>198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Точечный рисунок</vt:lpstr>
      <vt:lpstr>АНАЛИЗ ЦИФРОВОГО РОСТА ПЕДАГОГА: ИНТЕРЕСЫ. ПРЕДПОЧТЕНИЯ. ПЕРСОНИФИКАЦИЯ  </vt:lpstr>
      <vt:lpstr>Презентация PowerPoint</vt:lpstr>
      <vt:lpstr>Уникальность ресурса «Самокат»</vt:lpstr>
      <vt:lpstr>Проект ИМЦ Петроградского района для методического сопровождения развития и саморазвития профессиональных компетенций педагогов </vt:lpstr>
      <vt:lpstr>РЕГИСТРАЦИЯ https://forms.yandex.ru/cloud/62303efaf72e8e5c952d5138/ </vt:lpstr>
      <vt:lpstr>TeachBot</vt:lpstr>
      <vt:lpstr>Презентация PowerPoint</vt:lpstr>
      <vt:lpstr>На каждом ресурсе есть возможность: </vt:lpstr>
      <vt:lpstr>Исследование обратной связи от пользователей цифровых ресурсов для саморазвития педагогов</vt:lpstr>
      <vt:lpstr>Портрет посетителя цифровых ресурсов </vt:lpstr>
      <vt:lpstr>Время нахождения посетителей на цифровых ресурсах</vt:lpstr>
      <vt:lpstr>Посещение разделов ресурсов</vt:lpstr>
      <vt:lpstr>Наиболее посещаемыми разделами ресурса Teachbot стали разделы, связанные с психолого-педагогическими, в том числе возрастными особенностями организации учебного процесса и контрольно-оценочной деятельностью </vt:lpstr>
      <vt:lpstr>Анализ выбора интерактивных мастер-классов в рамках «ТИЧБУРГ: SOFT SKILLS»,  состоявшегося 08.02.2022</vt:lpstr>
      <vt:lpstr>Анализ обратной связи (гугл-анкета) посетителей ресурсов </vt:lpstr>
      <vt:lpstr>Основные выводы: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ЦИФРОВОГО РОСТА ПЕДАГОГА: ИНТЕРЕСЫ. ПРЕДПОЧТЕНИЯ. ПЕРСОНИФИКАЦИЯ</dc:title>
  <dc:creator>Tatjana</dc:creator>
  <cp:lastModifiedBy>Tatjana</cp:lastModifiedBy>
  <cp:revision>59</cp:revision>
  <dcterms:created xsi:type="dcterms:W3CDTF">2022-03-19T14:07:49Z</dcterms:created>
  <dcterms:modified xsi:type="dcterms:W3CDTF">2022-03-20T11:38:31Z</dcterms:modified>
</cp:coreProperties>
</file>