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9" r:id="rId4"/>
    <p:sldId id="267" r:id="rId5"/>
    <p:sldId id="266" r:id="rId6"/>
    <p:sldId id="263" r:id="rId7"/>
    <p:sldId id="262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172"/>
    <a:srgbClr val="1F5480"/>
    <a:srgbClr val="8EBD8F"/>
    <a:srgbClr val="1E2A5A"/>
    <a:srgbClr val="A0C23A"/>
    <a:srgbClr val="2E2C2D"/>
    <a:srgbClr val="47627F"/>
    <a:srgbClr val="04105A"/>
    <a:srgbClr val="ED613E"/>
    <a:srgbClr val="BF3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19" y="1643959"/>
            <a:ext cx="8929816" cy="2387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3462">
                  <a:solidFill>
                    <a:srgbClr val="8EBD8F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Новые практики воспитания, обеспечивающие повышение образовательной мотивации обучающихся основной и средней школы</a:t>
            </a:r>
            <a:endParaRPr lang="en-US" sz="3600" b="1" dirty="0">
              <a:ln w="13462">
                <a:solidFill>
                  <a:srgbClr val="8EBD8F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459" y="3921212"/>
            <a:ext cx="7799832" cy="1939104"/>
          </a:xfrm>
        </p:spPr>
        <p:txBody>
          <a:bodyPr>
            <a:noAutofit/>
          </a:bodyPr>
          <a:lstStyle/>
          <a:p>
            <a:pPr algn="l"/>
            <a:endParaRPr lang="ru-RU" sz="1800" dirty="0" smtClean="0">
              <a:solidFill>
                <a:srgbClr val="0F7172"/>
              </a:solidFill>
            </a:endParaRPr>
          </a:p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rgbClr val="0F7172"/>
                </a:solidFill>
              </a:rPr>
              <a:t>Воробьёва </a:t>
            </a:r>
            <a:r>
              <a:rPr lang="ru-RU" sz="1400" dirty="0">
                <a:solidFill>
                  <a:srgbClr val="0F7172"/>
                </a:solidFill>
              </a:rPr>
              <a:t>М.С., зам. директора по УВР ГБОУ Школы №319 Санкт-Петербурга</a:t>
            </a:r>
          </a:p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rgbClr val="0F7172"/>
                </a:solidFill>
              </a:rPr>
              <a:t>Холодий А.Б., зам. директора по инновационной деятельности ГБОУ Школы №319 </a:t>
            </a:r>
            <a:endParaRPr lang="ru-RU" sz="1400" dirty="0" smtClean="0">
              <a:solidFill>
                <a:srgbClr val="0F7172"/>
              </a:solidFill>
            </a:endParaRPr>
          </a:p>
          <a:p>
            <a:pPr algn="l">
              <a:lnSpc>
                <a:spcPct val="100000"/>
              </a:lnSpc>
            </a:pPr>
            <a:r>
              <a:rPr lang="ru-RU" sz="1400" dirty="0" smtClean="0">
                <a:solidFill>
                  <a:srgbClr val="0F7172"/>
                </a:solidFill>
              </a:rPr>
              <a:t>Санкт-Петербурга</a:t>
            </a:r>
            <a:endParaRPr lang="ru-RU" sz="1400" dirty="0">
              <a:solidFill>
                <a:srgbClr val="0F7172"/>
              </a:solidFill>
            </a:endParaRPr>
          </a:p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rgbClr val="0F7172"/>
                </a:solidFill>
              </a:rPr>
              <a:t>Дубровская Г.В., педагог-психолог ГБОУ Школы №319 </a:t>
            </a:r>
            <a:r>
              <a:rPr lang="ru-RU" sz="1400" dirty="0" smtClean="0">
                <a:solidFill>
                  <a:srgbClr val="0F7172"/>
                </a:solidFill>
              </a:rPr>
              <a:t>Санкт-Петербурга</a:t>
            </a:r>
            <a:endParaRPr lang="en-US" sz="1400" dirty="0">
              <a:solidFill>
                <a:srgbClr val="0F7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082" y="494402"/>
            <a:ext cx="820488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F7172"/>
                </a:solidFill>
              </a:rPr>
              <a:t>Цели проекта ОЭР </a:t>
            </a:r>
          </a:p>
          <a:p>
            <a:endParaRPr lang="ru-RU" sz="1400" dirty="0"/>
          </a:p>
          <a:p>
            <a:r>
              <a:rPr lang="ru-RU" sz="1400" dirty="0" smtClean="0"/>
              <a:t>1.Разработка</a:t>
            </a:r>
            <a:r>
              <a:rPr lang="ru-RU" sz="1400" dirty="0"/>
              <a:t>, обоснование и апробация эффективных практик воспитания, обеспечивающих повышение образовательной мотивации обучающихся основной и средней школы.</a:t>
            </a:r>
          </a:p>
          <a:p>
            <a:r>
              <a:rPr lang="ru-RU" sz="1400" dirty="0" smtClean="0"/>
              <a:t>2.Реализация </a:t>
            </a:r>
            <a:r>
              <a:rPr lang="ru-RU" sz="1400" dirty="0"/>
              <a:t>принципа преемственности в обеспечении повышение образовательной мотивации обучающихся основной и средней школы.</a:t>
            </a:r>
          </a:p>
          <a:p>
            <a:r>
              <a:rPr lang="ru-RU" sz="1400" dirty="0" smtClean="0"/>
              <a:t>3.Создание </a:t>
            </a:r>
            <a:r>
              <a:rPr lang="ru-RU" sz="1400" dirty="0"/>
              <a:t>педагогических условий для повышения образовательной мотивации обучающихся основной и средней школы.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F7172"/>
                </a:solidFill>
              </a:rPr>
              <a:t>Задачи </a:t>
            </a:r>
            <a:r>
              <a:rPr lang="ru-RU" b="1" dirty="0">
                <a:solidFill>
                  <a:srgbClr val="0F7172"/>
                </a:solidFill>
              </a:rPr>
              <a:t>проекта ОЭР  </a:t>
            </a:r>
          </a:p>
          <a:p>
            <a:endParaRPr lang="ru-RU" dirty="0"/>
          </a:p>
          <a:p>
            <a:r>
              <a:rPr lang="ru-RU" sz="1400" dirty="0" smtClean="0"/>
              <a:t>1.Разработать </a:t>
            </a:r>
            <a:r>
              <a:rPr lang="ru-RU" sz="1400" dirty="0"/>
              <a:t>систему работы образовательной организации с различными целевыми группами участников образовательного процесса по внедрению практик воспитания, обеспечивающих повышению образовательной мотивации обучающихся основной и средней школы и описать ее в виде модели. </a:t>
            </a:r>
          </a:p>
          <a:p>
            <a:r>
              <a:rPr lang="ru-RU" sz="1400" dirty="0" smtClean="0"/>
              <a:t>2.Определить </a:t>
            </a:r>
            <a:r>
              <a:rPr lang="ru-RU" sz="1400" dirty="0"/>
              <a:t>критерии оценки образовательной мотивации обучающихся основной и средней школы и провести диагностику.</a:t>
            </a:r>
          </a:p>
          <a:p>
            <a:r>
              <a:rPr lang="ru-RU" sz="1400" dirty="0" smtClean="0"/>
              <a:t>3.Разработать </a:t>
            </a:r>
            <a:r>
              <a:rPr lang="ru-RU" sz="1400" dirty="0"/>
              <a:t>и внедрить методику оценки влияния практик воспитания на образовательную мотивацию обучающихся основной и средней школы.</a:t>
            </a:r>
          </a:p>
          <a:p>
            <a:r>
              <a:rPr lang="ru-RU" sz="1400" dirty="0" smtClean="0"/>
              <a:t>4.Разработать </a:t>
            </a:r>
            <a:r>
              <a:rPr lang="ru-RU" sz="1400" dirty="0"/>
              <a:t>программу мероприятий для родителей обучающихся и общественности по внедрению практик воспитания, обеспечивающих повышение образовательной мотивации обучающихся основной и средней школы.</a:t>
            </a:r>
          </a:p>
          <a:p>
            <a:r>
              <a:rPr lang="ru-RU" sz="1400" dirty="0" smtClean="0"/>
              <a:t>5.Научно-обосновать </a:t>
            </a:r>
            <a:r>
              <a:rPr lang="ru-RU" sz="1400" dirty="0"/>
              <a:t>и описать апробированные эффективные практики воспитания, обеспечивающие повышение образовательной мотивации обучающихся основной и средней школы.</a:t>
            </a:r>
          </a:p>
          <a:p>
            <a:r>
              <a:rPr lang="ru-RU" sz="1400" dirty="0" smtClean="0"/>
              <a:t>6.Подвести </a:t>
            </a:r>
            <a:r>
              <a:rPr lang="ru-RU" sz="1400" dirty="0"/>
              <a:t>итоги ОЭР и разработать методические рекомендации для педагогов и администрации образовательного учреждения по внедрению практик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163013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891" y="948595"/>
            <a:ext cx="8169361" cy="72226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F7172"/>
                </a:solidFill>
              </a:rPr>
              <a:t>Программа реализации проекта ОЭР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097852"/>
              </p:ext>
            </p:extLst>
          </p:nvPr>
        </p:nvGraphicFramePr>
        <p:xfrm>
          <a:off x="131804" y="1489631"/>
          <a:ext cx="8336693" cy="4721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окумент" r:id="rId3" imgW="9609114" imgH="5735023" progId="Word.Document.12">
                  <p:embed/>
                </p:oleObj>
              </mc:Choice>
              <mc:Fallback>
                <p:oleObj name="Документ" r:id="rId3" imgW="9609114" imgH="57350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804" y="1489631"/>
                        <a:ext cx="8336693" cy="4721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137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13" y="552321"/>
            <a:ext cx="8147939" cy="556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14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F7172"/>
                </a:solidFill>
              </a:rPr>
              <a:t>Научно-практические конференции</a:t>
            </a:r>
            <a:endParaRPr lang="ru-RU" sz="3600" b="1" dirty="0">
              <a:solidFill>
                <a:srgbClr val="0F717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400" dirty="0"/>
              <a:t>Всероссийская научно-практическая он-лайн конференция с международным участием «Воспитание образовательных потребностей обучающихся: лучшие практики» 16.12.2020</a:t>
            </a: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ПМОФ Научно-практическая конференция «Новые практики воспитания обучающихся современной школы: опыт интеграции» 24.03.2021</a:t>
            </a:r>
            <a:endParaRPr lang="ru-RU" dirty="0"/>
          </a:p>
        </p:txBody>
      </p:sp>
      <p:pic>
        <p:nvPicPr>
          <p:cNvPr id="7" name="Объект 6" descr="https://sun9-37.userapi.com/impg/uNp0vJYnIU74YfFVKJDnC5ZYVWMwd9aJhC9sqg/m8Bsij_p7DU.jpg?size=1054x1527&amp;quality=96&amp;sign=abef02b129f177ba424435b809bf3f4b&amp;type=album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1" y="2505075"/>
            <a:ext cx="1479665" cy="2144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222121" y="2505075"/>
            <a:ext cx="2163445" cy="1216660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2240474" y="3817685"/>
            <a:ext cx="2131695" cy="119888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/>
          <a:stretch>
            <a:fillRect/>
          </a:stretch>
        </p:blipFill>
        <p:spPr>
          <a:xfrm>
            <a:off x="2226384" y="5112515"/>
            <a:ext cx="2167890" cy="1219200"/>
          </a:xfrm>
          <a:prstGeom prst="rect">
            <a:avLst/>
          </a:prstGeom>
        </p:spPr>
      </p:pic>
      <p:pic>
        <p:nvPicPr>
          <p:cNvPr id="4098" name="Picture 2" descr="https://sun9-55.userapi.com/impg/WIkInds9LauYXziJPLpMuVDUhZu-CbVYmoytqw/LTy8rmqms8k.jpg?size=1157x1600&amp;quality=96&amp;sign=470e6c06f32aaf7a725f4b69920a6f4a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9499">
            <a:off x="794512" y="4649759"/>
            <a:ext cx="1174891" cy="162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Объект 11" descr="https://sun9-20.userapi.com/impg/h1NAXOPALw8cYeh0EfWXoDV4Pv3OAq6pep1bVA/Ww6kyz8AF-A.jpg?size=1080x1524&amp;quality=96&amp;sign=a2e40018f197f16a4977c66c1a17e254&amp;type=album"/>
          <p:cNvPicPr>
            <a:picLocks noGrp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35" y="2547500"/>
            <a:ext cx="1342317" cy="2102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un9-53.userapi.com/impg/loI3eVhys3sIypq-Sia1_rWf4JNGJI10haKeHw/54EN0RpxfSk.jpg?size=2560x1707&amp;quality=96&amp;sign=8907f63d23d7cdc4a964b87f3c11a901&amp;type=album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25" y="2505075"/>
            <a:ext cx="2262663" cy="1803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sun9-19.userapi.com/impg/Isp_earc7wInTnI7re0WKCt_KNOlOeACxAXtSQ/6Etg9AmZ7EM.jpg?size=2560x1707&amp;quality=96&amp;sign=6dc795b425f460e7bd0b87fb8760dba7&amp;type=album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19" y="4401074"/>
            <a:ext cx="2158866" cy="1443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https://sun9-37.userapi.com/impg/ybOqk1jZYoRNgKLOkZxV3MYgpdbAz6UZUwdUmw/4gKTdvLuZLk.jpg?size=2560x1707&amp;quality=96&amp;sign=85f43b6cad5990c7b246cb628a0ffd93&amp;type=alb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29" y="4809512"/>
            <a:ext cx="1957469" cy="130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219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Результаты диагностики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081" y="1507525"/>
            <a:ext cx="8249488" cy="483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6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033" y="496931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F7172"/>
                </a:solidFill>
              </a:rPr>
              <a:t>Иерархия ценностей и мотивов</a:t>
            </a:r>
            <a:endParaRPr lang="ru-RU" b="1" dirty="0">
              <a:solidFill>
                <a:srgbClr val="0F717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558" y="1892771"/>
            <a:ext cx="8209772" cy="446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53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51" y="604040"/>
            <a:ext cx="4242673" cy="55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82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267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Документ Microsoft Word</vt:lpstr>
      <vt:lpstr>Новые практики воспитания, обеспечивающие повышение образовательной мотивации обучающихся основной и средней школы</vt:lpstr>
      <vt:lpstr>Презентация PowerPoint</vt:lpstr>
      <vt:lpstr>Программа реализации проекта ОЭР </vt:lpstr>
      <vt:lpstr>Презентация PowerPoint</vt:lpstr>
      <vt:lpstr>Научно-практические конференции</vt:lpstr>
      <vt:lpstr>Результаты диагностики</vt:lpstr>
      <vt:lpstr>Иерархия ценностей и мотивов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42</cp:revision>
  <dcterms:created xsi:type="dcterms:W3CDTF">2018-09-04T12:10:47Z</dcterms:created>
  <dcterms:modified xsi:type="dcterms:W3CDTF">2021-04-15T14:07:36Z</dcterms:modified>
</cp:coreProperties>
</file>